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38" r:id="rId5"/>
    <p:sldMasterId id="2147483744" r:id="rId6"/>
    <p:sldMasterId id="2147483750" r:id="rId7"/>
  </p:sldMasterIdLst>
  <p:notesMasterIdLst>
    <p:notesMasterId r:id="rId217"/>
  </p:notesMasterIdLst>
  <p:handoutMasterIdLst>
    <p:handoutMasterId r:id="rId218"/>
  </p:handoutMasterIdLst>
  <p:sldIdLst>
    <p:sldId id="256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95" r:id="rId16"/>
    <p:sldId id="396" r:id="rId17"/>
    <p:sldId id="397" r:id="rId18"/>
    <p:sldId id="398" r:id="rId19"/>
    <p:sldId id="393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389" r:id="rId60"/>
    <p:sldId id="438" r:id="rId61"/>
    <p:sldId id="439" r:id="rId62"/>
    <p:sldId id="440" r:id="rId63"/>
    <p:sldId id="441" r:id="rId64"/>
    <p:sldId id="442" r:id="rId65"/>
    <p:sldId id="443" r:id="rId66"/>
    <p:sldId id="444" r:id="rId67"/>
    <p:sldId id="445" r:id="rId68"/>
    <p:sldId id="446" r:id="rId69"/>
    <p:sldId id="447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581" r:id="rId79"/>
    <p:sldId id="456" r:id="rId80"/>
    <p:sldId id="457" r:id="rId81"/>
    <p:sldId id="567" r:id="rId82"/>
    <p:sldId id="568" r:id="rId83"/>
    <p:sldId id="390" r:id="rId84"/>
    <p:sldId id="394" r:id="rId85"/>
    <p:sldId id="260" r:id="rId86"/>
    <p:sldId id="261" r:id="rId87"/>
    <p:sldId id="262" r:id="rId88"/>
    <p:sldId id="263" r:id="rId89"/>
    <p:sldId id="264" r:id="rId90"/>
    <p:sldId id="265" r:id="rId91"/>
    <p:sldId id="266" r:id="rId92"/>
    <p:sldId id="569" r:id="rId93"/>
    <p:sldId id="268" r:id="rId94"/>
    <p:sldId id="269" r:id="rId95"/>
    <p:sldId id="270" r:id="rId96"/>
    <p:sldId id="570" r:id="rId97"/>
    <p:sldId id="571" r:id="rId98"/>
    <p:sldId id="572" r:id="rId99"/>
    <p:sldId id="573" r:id="rId100"/>
    <p:sldId id="574" r:id="rId101"/>
    <p:sldId id="575" r:id="rId102"/>
    <p:sldId id="277" r:id="rId103"/>
    <p:sldId id="278" r:id="rId104"/>
    <p:sldId id="279" r:id="rId105"/>
    <p:sldId id="280" r:id="rId106"/>
    <p:sldId id="281" r:id="rId107"/>
    <p:sldId id="282" r:id="rId108"/>
    <p:sldId id="283" r:id="rId109"/>
    <p:sldId id="284" r:id="rId110"/>
    <p:sldId id="285" r:id="rId111"/>
    <p:sldId id="286" r:id="rId112"/>
    <p:sldId id="287" r:id="rId113"/>
    <p:sldId id="576" r:id="rId114"/>
    <p:sldId id="577" r:id="rId115"/>
    <p:sldId id="578" r:id="rId116"/>
    <p:sldId id="291" r:id="rId117"/>
    <p:sldId id="292" r:id="rId118"/>
    <p:sldId id="293" r:id="rId119"/>
    <p:sldId id="294" r:id="rId120"/>
    <p:sldId id="295" r:id="rId121"/>
    <p:sldId id="296" r:id="rId122"/>
    <p:sldId id="297" r:id="rId123"/>
    <p:sldId id="298" r:id="rId124"/>
    <p:sldId id="299" r:id="rId125"/>
    <p:sldId id="300" r:id="rId126"/>
    <p:sldId id="301" r:id="rId127"/>
    <p:sldId id="302" r:id="rId128"/>
    <p:sldId id="303" r:id="rId129"/>
    <p:sldId id="579" r:id="rId130"/>
    <p:sldId id="305" r:id="rId131"/>
    <p:sldId id="306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4" r:id="rId140"/>
    <p:sldId id="315" r:id="rId141"/>
    <p:sldId id="316" r:id="rId142"/>
    <p:sldId id="317" r:id="rId143"/>
    <p:sldId id="318" r:id="rId144"/>
    <p:sldId id="319" r:id="rId145"/>
    <p:sldId id="320" r:id="rId146"/>
    <p:sldId id="321" r:id="rId147"/>
    <p:sldId id="323" r:id="rId148"/>
    <p:sldId id="324" r:id="rId149"/>
    <p:sldId id="325" r:id="rId150"/>
    <p:sldId id="326" r:id="rId151"/>
    <p:sldId id="327" r:id="rId152"/>
    <p:sldId id="328" r:id="rId153"/>
    <p:sldId id="329" r:id="rId154"/>
    <p:sldId id="330" r:id="rId155"/>
    <p:sldId id="331" r:id="rId156"/>
    <p:sldId id="332" r:id="rId157"/>
    <p:sldId id="333" r:id="rId158"/>
    <p:sldId id="334" r:id="rId159"/>
    <p:sldId id="335" r:id="rId160"/>
    <p:sldId id="336" r:id="rId161"/>
    <p:sldId id="337" r:id="rId162"/>
    <p:sldId id="338" r:id="rId163"/>
    <p:sldId id="339" r:id="rId164"/>
    <p:sldId id="340" r:id="rId165"/>
    <p:sldId id="341" r:id="rId166"/>
    <p:sldId id="342" r:id="rId167"/>
    <p:sldId id="583" r:id="rId168"/>
    <p:sldId id="343" r:id="rId169"/>
    <p:sldId id="344" r:id="rId170"/>
    <p:sldId id="345" r:id="rId171"/>
    <p:sldId id="346" r:id="rId172"/>
    <p:sldId id="347" r:id="rId173"/>
    <p:sldId id="348" r:id="rId174"/>
    <p:sldId id="349" r:id="rId175"/>
    <p:sldId id="350" r:id="rId176"/>
    <p:sldId id="351" r:id="rId177"/>
    <p:sldId id="352" r:id="rId178"/>
    <p:sldId id="353" r:id="rId179"/>
    <p:sldId id="354" r:id="rId180"/>
    <p:sldId id="355" r:id="rId181"/>
    <p:sldId id="356" r:id="rId182"/>
    <p:sldId id="357" r:id="rId183"/>
    <p:sldId id="358" r:id="rId184"/>
    <p:sldId id="359" r:id="rId185"/>
    <p:sldId id="360" r:id="rId186"/>
    <p:sldId id="361" r:id="rId187"/>
    <p:sldId id="362" r:id="rId188"/>
    <p:sldId id="363" r:id="rId189"/>
    <p:sldId id="364" r:id="rId190"/>
    <p:sldId id="365" r:id="rId191"/>
    <p:sldId id="366" r:id="rId192"/>
    <p:sldId id="367" r:id="rId193"/>
    <p:sldId id="368" r:id="rId194"/>
    <p:sldId id="369" r:id="rId195"/>
    <p:sldId id="370" r:id="rId196"/>
    <p:sldId id="458" r:id="rId197"/>
    <p:sldId id="459" r:id="rId198"/>
    <p:sldId id="460" r:id="rId199"/>
    <p:sldId id="461" r:id="rId200"/>
    <p:sldId id="462" r:id="rId201"/>
    <p:sldId id="463" r:id="rId202"/>
    <p:sldId id="464" r:id="rId203"/>
    <p:sldId id="465" r:id="rId204"/>
    <p:sldId id="466" r:id="rId205"/>
    <p:sldId id="467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475" r:id="rId214"/>
    <p:sldId id="476" r:id="rId215"/>
    <p:sldId id="582" r:id="rId2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." id="{BE522E7F-458A-4311-8F44-7D064B9C79E8}">
          <p14:sldIdLst>
            <p14:sldId id="256"/>
          </p14:sldIdLst>
        </p14:section>
        <p14:section name="Connected Components" id="{69835256-434E-452F-8909-DC4D0EF99B99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95"/>
            <p14:sldId id="396"/>
            <p14:sldId id="397"/>
            <p14:sldId id="398"/>
            <p14:sldId id="393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</p14:sldIdLst>
        </p14:section>
        <p14:section name="Strongly Connected Components" id="{A68A9AEF-4E06-47C1-890C-E65500D75EA8}">
          <p14:sldIdLst>
            <p14:sldId id="437"/>
            <p14:sldId id="389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581"/>
            <p14:sldId id="456"/>
            <p14:sldId id="457"/>
            <p14:sldId id="567"/>
            <p14:sldId id="568"/>
            <p14:sldId id="390"/>
            <p14:sldId id="394"/>
          </p14:sldIdLst>
        </p14:section>
        <p14:section name="SCCs" id="{3E51592B-E565-4920-89E7-A127901E3077}">
          <p14:sldIdLst>
            <p14:sldId id="260"/>
            <p14:sldId id="261"/>
            <p14:sldId id="262"/>
            <p14:sldId id="263"/>
            <p14:sldId id="264"/>
          </p14:sldIdLst>
        </p14:section>
        <p14:section name="Kosaraju's Algorithm" id="{B9548AD5-229F-4E06-960D-0E61B24E1251}">
          <p14:sldIdLst>
            <p14:sldId id="265"/>
            <p14:sldId id="266"/>
            <p14:sldId id="569"/>
            <p14:sldId id="268"/>
            <p14:sldId id="269"/>
            <p14:sldId id="270"/>
            <p14:sldId id="570"/>
            <p14:sldId id="571"/>
            <p14:sldId id="572"/>
            <p14:sldId id="573"/>
            <p14:sldId id="574"/>
            <p14:sldId id="5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576"/>
            <p14:sldId id="577"/>
            <p14:sldId id="57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579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583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DAG &amp;SCC" id="{067640B7-03D6-488D-8C2E-2C0C79989069}">
          <p14:sldIdLst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5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5F5F5"/>
    <a:srgbClr val="D24726"/>
    <a:srgbClr val="FF9B45"/>
    <a:srgbClr val="DD462F"/>
    <a:srgbClr val="404040"/>
    <a:srgbClr val="923922"/>
    <a:srgbClr val="D2B4A6"/>
    <a:srgbClr val="F8CFB6"/>
    <a:srgbClr val="F8C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132" autoAdjust="0"/>
  </p:normalViewPr>
  <p:slideViewPr>
    <p:cSldViewPr snapToGrid="0">
      <p:cViewPr varScale="1">
        <p:scale>
          <a:sx n="83" d="100"/>
          <a:sy n="83" d="100"/>
        </p:scale>
        <p:origin x="154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16" Type="http://schemas.openxmlformats.org/officeDocument/2006/relationships/slide" Target="slides/slide209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92" Type="http://schemas.openxmlformats.org/officeDocument/2006/relationships/slide" Target="slides/slide185.xml"/><Relationship Id="rId206" Type="http://schemas.openxmlformats.org/officeDocument/2006/relationships/slide" Target="slides/slide199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slide" Target="slides/slide175.xml"/><Relationship Id="rId217" Type="http://schemas.openxmlformats.org/officeDocument/2006/relationships/notesMaster" Target="notesMasters/notesMaster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7" Type="http://schemas.openxmlformats.org/officeDocument/2006/relationships/slide" Target="slides/slide200.xml"/><Relationship Id="rId13" Type="http://schemas.openxmlformats.org/officeDocument/2006/relationships/slide" Target="slides/slide6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20" Type="http://schemas.openxmlformats.org/officeDocument/2006/relationships/slide" Target="slides/slide113.xml"/><Relationship Id="rId141" Type="http://schemas.openxmlformats.org/officeDocument/2006/relationships/slide" Target="slides/slide134.xml"/><Relationship Id="rId7" Type="http://schemas.openxmlformats.org/officeDocument/2006/relationships/slideMaster" Target="slideMasters/slideMaster4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17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31" Type="http://schemas.openxmlformats.org/officeDocument/2006/relationships/slide" Target="slides/slide124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208" Type="http://schemas.openxmlformats.org/officeDocument/2006/relationships/slide" Target="slides/slide201.xml"/><Relationship Id="rId14" Type="http://schemas.openxmlformats.org/officeDocument/2006/relationships/slide" Target="slides/slide7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21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4" Type="http://schemas.openxmlformats.org/officeDocument/2006/relationships/slide" Target="slides/slide207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slide" Target="slides/slide202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220" Type="http://schemas.openxmlformats.org/officeDocument/2006/relationships/presProps" Target="pres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slide" Target="slides/slide203.xml"/><Relationship Id="rId215" Type="http://schemas.openxmlformats.org/officeDocument/2006/relationships/slide" Target="slides/slide208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221" Type="http://schemas.openxmlformats.org/officeDocument/2006/relationships/viewProps" Target="viewProps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Relationship Id="rId211" Type="http://schemas.openxmlformats.org/officeDocument/2006/relationships/slide" Target="slides/slide204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97" Type="http://schemas.openxmlformats.org/officeDocument/2006/relationships/slide" Target="slides/slide190.xml"/><Relationship Id="rId201" Type="http://schemas.openxmlformats.org/officeDocument/2006/relationships/slide" Target="slides/slide194.xml"/><Relationship Id="rId222" Type="http://schemas.openxmlformats.org/officeDocument/2006/relationships/theme" Target="theme/theme1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slide" Target="slides/slide180.xml"/><Relationship Id="rId1" Type="http://schemas.openxmlformats.org/officeDocument/2006/relationships/customXml" Target="../customXml/item1.xml"/><Relationship Id="rId212" Type="http://schemas.openxmlformats.org/officeDocument/2006/relationships/slide" Target="slides/slide205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202" Type="http://schemas.openxmlformats.org/officeDocument/2006/relationships/slide" Target="slides/slide195.xml"/><Relationship Id="rId223" Type="http://schemas.openxmlformats.org/officeDocument/2006/relationships/tableStyles" Target="tableStyles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104" Type="http://schemas.openxmlformats.org/officeDocument/2006/relationships/slide" Target="slides/slide97.xml"/><Relationship Id="rId125" Type="http://schemas.openxmlformats.org/officeDocument/2006/relationships/slide" Target="slides/slide118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13" Type="http://schemas.openxmlformats.org/officeDocument/2006/relationships/slide" Target="slides/slide206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115" Type="http://schemas.openxmlformats.org/officeDocument/2006/relationships/slide" Target="slides/slide108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it's an  interesting exercise to prove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49A48-E4E8-4E69-8DF4-AB0C90EAF6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09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directed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graph,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is possible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lang="en-CA" sz="12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to 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be reachable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lang="en-CA" sz="12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, but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lang="en-CA" sz="12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not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be 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reachable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from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12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lang="en-CA" sz="1200" dirty="0">
              <a:latin typeface="DejaVu Serif"/>
              <a:cs typeface="DejaVu Serif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49A48-E4E8-4E69-8DF4-AB0C90EAF6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988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>
                <a:solidFill>
                  <a:schemeClr val="tx1"/>
                </a:solidFill>
              </a:rPr>
              <a:t>Therefore, </a:t>
            </a:r>
            <a:r>
              <a:rPr lang="en-US" altLang="en-US" sz="1200" i="1" dirty="0">
                <a:solidFill>
                  <a:schemeClr val="tx1"/>
                </a:solidFill>
              </a:rPr>
              <a:t>u </a:t>
            </a:r>
            <a:r>
              <a:rPr lang="en-US" altLang="en-US" sz="1200" dirty="0">
                <a:solidFill>
                  <a:schemeClr val="tx1"/>
                </a:solidFill>
              </a:rPr>
              <a:t>and </a:t>
            </a:r>
            <a:r>
              <a:rPr lang="en-US" altLang="en-US" sz="1200" i="1" dirty="0">
                <a:solidFill>
                  <a:schemeClr val="tx1"/>
                </a:solidFill>
              </a:rPr>
              <a:t>v</a:t>
            </a:r>
            <a:r>
              <a:rPr lang="en-US" altLang="en-US" sz="1200" dirty="0">
                <a:solidFill>
                  <a:schemeClr val="tx1"/>
                </a:solidFill>
                <a:sym typeface="Symbol" panose="05050102010706020507" pitchFamily="18" charset="2"/>
              </a:rPr>
              <a:t></a:t>
            </a:r>
            <a:r>
              <a:rPr lang="en-US" altLang="en-US" sz="1200" dirty="0">
                <a:solidFill>
                  <a:schemeClr val="tx1"/>
                </a:solidFill>
                <a:latin typeface="MTSYN" charset="-127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</a:rPr>
              <a:t>are reachable from each other, so they are not in separate SCC’s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49A48-E4E8-4E69-8DF4-AB0C90EAF6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75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191213" y="262785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14014"/>
          </a:xfrm>
        </p:spPr>
        <p:txBody>
          <a:bodyPr lIns="0" tIns="0" rIns="0" bIns="0"/>
          <a:lstStyle>
            <a:lvl1pPr>
              <a:defRPr sz="399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961" y="1568695"/>
            <a:ext cx="8180079" cy="446597"/>
          </a:xfrm>
        </p:spPr>
        <p:txBody>
          <a:bodyPr lIns="0" tIns="0" rIns="0" bIns="0"/>
          <a:lstStyle>
            <a:lvl1pPr>
              <a:defRPr sz="2902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50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14014"/>
          </a:xfrm>
        </p:spPr>
        <p:txBody>
          <a:bodyPr lIns="0" tIns="0" rIns="0" bIns="0"/>
          <a:lstStyle>
            <a:lvl1pPr>
              <a:defRPr sz="399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9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14014"/>
          </a:xfrm>
        </p:spPr>
        <p:txBody>
          <a:bodyPr lIns="0" tIns="0" rIns="0" bIns="0"/>
          <a:lstStyle>
            <a:lvl1pPr>
              <a:defRPr sz="399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955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54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8412"/>
            <a:ext cx="8739554" cy="1019419"/>
          </a:xfrm>
        </p:spPr>
        <p:txBody>
          <a:bodyPr>
            <a:noAutofit/>
          </a:bodyPr>
          <a:lstStyle>
            <a:lvl1pPr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4546"/>
            <a:ext cx="8739554" cy="5565041"/>
          </a:xfr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8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F479-485B-443F-AD8E-11699A9396F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61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5E4-AC67-4654-AC8E-9F5CCE29F24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366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E5A1-DB41-44CB-B164-E49979FD99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945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29D4-634F-49BD-98C5-E2B7B13CB5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6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83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4622" y="1435608"/>
            <a:ext cx="33124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945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7955-27CE-49A4-A001-125DF3254B2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163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7866-FA26-4549-AF85-DD27CAFEC9B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889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5E-B599-4CB6-808A-3423AF1E32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309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54C5-1265-4A1F-BB31-52179E0E30B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312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C7688-3A0E-4AE0-8293-54CF52A2B49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7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1214" y="262785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191213" y="262785"/>
            <a:ext cx="8761576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13258" y="503688"/>
            <a:ext cx="37174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99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390748"/>
          </a:xfrm>
        </p:spPr>
        <p:txBody>
          <a:bodyPr lIns="0" tIns="0" rIns="0" bIns="0"/>
          <a:lstStyle>
            <a:lvl1pPr>
              <a:defRPr sz="2539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4879" y="1572152"/>
            <a:ext cx="8014243" cy="418576"/>
          </a:xfrm>
        </p:spPr>
        <p:txBody>
          <a:bodyPr lIns="0" tIns="0" rIns="0" bIns="0"/>
          <a:lstStyle>
            <a:lvl1pPr>
              <a:defRPr sz="272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36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390748"/>
          </a:xfrm>
        </p:spPr>
        <p:txBody>
          <a:bodyPr lIns="0" tIns="0" rIns="0" bIns="0"/>
          <a:lstStyle>
            <a:lvl1pPr>
              <a:defRPr sz="2539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05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390748"/>
          </a:xfrm>
        </p:spPr>
        <p:txBody>
          <a:bodyPr lIns="0" tIns="0" rIns="0" bIns="0"/>
          <a:lstStyle>
            <a:lvl1pPr>
              <a:defRPr sz="2539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946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59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622" y="1435608"/>
            <a:ext cx="331241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1928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4879" y="1572152"/>
            <a:ext cx="801424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871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961" y="1568695"/>
            <a:ext cx="818007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95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309" y="791462"/>
            <a:ext cx="8744505" cy="1694286"/>
          </a:xfrm>
        </p:spPr>
        <p:txBody>
          <a:bodyPr anchor="ctr" anchorCtr="0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ECEG-5193: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5309" y="3303447"/>
            <a:ext cx="8744505" cy="113779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Algorithms of Graph Problems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7DF478-88B7-41FD-9DAD-CCA9B4DEFCC9}"/>
              </a:ext>
            </a:extLst>
          </p:cNvPr>
          <p:cNvSpPr txBox="1">
            <a:spLocks/>
          </p:cNvSpPr>
          <p:nvPr/>
        </p:nvSpPr>
        <p:spPr>
          <a:xfrm>
            <a:off x="195309" y="5032855"/>
            <a:ext cx="8744505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pc="-5" dirty="0">
                <a:solidFill>
                  <a:srgbClr val="FFFF00"/>
                </a:solidFill>
              </a:rPr>
              <a:t>Connected</a:t>
            </a:r>
            <a:r>
              <a:rPr lang="en-US" sz="4000" spc="-73" dirty="0">
                <a:solidFill>
                  <a:srgbClr val="FFFF00"/>
                </a:solidFill>
              </a:rPr>
              <a:t> </a:t>
            </a:r>
            <a:r>
              <a:rPr lang="en-US" sz="4000" spc="-5" dirty="0">
                <a:solidFill>
                  <a:srgbClr val="FFFF00"/>
                </a:solidFill>
              </a:rPr>
              <a:t>Components</a:t>
            </a:r>
            <a:endParaRPr lang="en-US" sz="2000" cap="small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36474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59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19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40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80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36474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280242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508645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7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7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7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5596957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5596957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5596957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88886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1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1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1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4" y="5795145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08645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474" y="5599836"/>
            <a:ext cx="6840725" cy="125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068" y="5560681"/>
            <a:ext cx="6495234" cy="1206897"/>
          </a:xfrm>
          <a:prstGeom prst="rect">
            <a:avLst/>
          </a:prstGeom>
        </p:spPr>
        <p:txBody>
          <a:bodyPr vert="horz" wrap="square" lIns="0" tIns="20729" rIns="0" bIns="0" rtlCol="0">
            <a:spAutoFit/>
          </a:bodyPr>
          <a:lstStyle/>
          <a:p>
            <a:pPr marL="1669872" marR="4607" indent="-1658356" defTabSz="829178">
              <a:lnSpc>
                <a:spcPts val="4897"/>
              </a:lnSpc>
              <a:spcBef>
                <a:spcPts val="163"/>
              </a:spcBef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  E</a:t>
            </a:r>
            <a:r>
              <a:rPr sz="3990" spc="893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5985" baseline="-1262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r>
              <a:rPr sz="5985" spc="1347" baseline="-1262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893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11547" y="3423242"/>
            <a:ext cx="688679" cy="0"/>
          </a:xfrm>
          <a:custGeom>
            <a:avLst/>
            <a:gdLst/>
            <a:ahLst/>
            <a:cxnLst/>
            <a:rect l="l" t="t" r="r" b="b"/>
            <a:pathLst>
              <a:path w="759459">
                <a:moveTo>
                  <a:pt x="0" y="0"/>
                </a:moveTo>
                <a:lnTo>
                  <a:pt x="7594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93316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1255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0725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626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11547" y="3423242"/>
            <a:ext cx="688679" cy="0"/>
          </a:xfrm>
          <a:custGeom>
            <a:avLst/>
            <a:gdLst/>
            <a:ahLst/>
            <a:cxnLst/>
            <a:rect l="l" t="t" r="r" b="b"/>
            <a:pathLst>
              <a:path w="759459">
                <a:moveTo>
                  <a:pt x="0" y="0"/>
                </a:moveTo>
                <a:lnTo>
                  <a:pt x="7594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93316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1255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0725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626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558445"/>
            <a:ext cx="6840725" cy="1120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08645" y="2330338"/>
            <a:ext cx="2579668" cy="216067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  <a:p>
            <a:pPr defTabSz="829178">
              <a:spcBef>
                <a:spcPts val="36"/>
              </a:spcBef>
            </a:pPr>
            <a:endParaRPr sz="5259">
              <a:solidFill>
                <a:prstClr val="black"/>
              </a:solidFill>
              <a:latin typeface="Arial"/>
              <a:cs typeface="Arial"/>
            </a:endParaRPr>
          </a:p>
          <a:p>
            <a:pPr marR="4607" algn="r" defTabSz="829178"/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8442" y="3203278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3321" y="3154910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8441" y="359368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10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8479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8957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38599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0484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49542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59130" y="3073145"/>
            <a:ext cx="1727456" cy="203513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  <a:p>
            <a:pPr defTabSz="829178">
              <a:spcBef>
                <a:spcPts val="14"/>
              </a:spcBef>
              <a:defRPr/>
            </a:pPr>
            <a:endParaRPr sz="5169">
              <a:solidFill>
                <a:prstClr val="black"/>
              </a:solidFill>
              <a:latin typeface="SimSun"/>
              <a:cs typeface="SimSun"/>
            </a:endParaRPr>
          </a:p>
          <a:p>
            <a:pPr marL="11516" defTabSz="829178"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01172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8442" y="3203278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3321" y="3154910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8441" y="359368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10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8479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8957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38599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0484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49542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59130" y="3073145"/>
            <a:ext cx="1727456" cy="203513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  <a:p>
            <a:pPr defTabSz="829178">
              <a:spcBef>
                <a:spcPts val="14"/>
              </a:spcBef>
              <a:defRPr/>
            </a:pPr>
            <a:endParaRPr sz="5169">
              <a:solidFill>
                <a:prstClr val="black"/>
              </a:solidFill>
              <a:latin typeface="SimSun"/>
              <a:cs typeface="SimSun"/>
            </a:endParaRPr>
          </a:p>
          <a:p>
            <a:pPr marL="11516" defTabSz="829178"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01172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59130" y="4524207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59130" y="4524207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94831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30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94831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731305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573" y="506145"/>
            <a:ext cx="459963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>
                <a:solidFill>
                  <a:srgbClr val="191919"/>
                </a:solidFill>
              </a:rPr>
              <a:t>Making</a:t>
            </a:r>
            <a:r>
              <a:rPr spc="-45" dirty="0">
                <a:solidFill>
                  <a:srgbClr val="191919"/>
                </a:solidFill>
              </a:rPr>
              <a:t> </a:t>
            </a:r>
            <a:r>
              <a:rPr spc="-9" dirty="0">
                <a:solidFill>
                  <a:srgbClr val="191919"/>
                </a:solidFill>
              </a:rPr>
              <a:t>Progress!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573" y="1693483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defTabSz="829178">
              <a:spcBef>
                <a:spcPts val="82"/>
              </a:spcBef>
              <a:defRPr/>
            </a:pPr>
            <a:r>
              <a:rPr sz="1315" spc="240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31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73" y="3146849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defTabSz="829178">
              <a:spcBef>
                <a:spcPts val="82"/>
              </a:spcBef>
              <a:defRPr/>
            </a:pPr>
            <a:r>
              <a:rPr sz="1315" spc="240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31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239" y="1570258"/>
            <a:ext cx="7791978" cy="1932343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11516" marR="4607" defTabSz="829178">
              <a:lnSpc>
                <a:spcPts val="3381"/>
              </a:lnSpc>
              <a:spcBef>
                <a:spcPts val="286"/>
              </a:spcBef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The last node colored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green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by DFS must  be the last node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colored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green in some  </a:t>
            </a:r>
            <a:r>
              <a:rPr sz="2902" spc="-32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spcBef>
                <a:spcPts val="1093"/>
              </a:spcBef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This gives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rough idea for an algorithm: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129" y="3726122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5129" y="4605974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129" y="5110391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8796" y="3616716"/>
            <a:ext cx="7422302" cy="1781198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11516" marR="4607" defTabSz="829178">
              <a:lnSpc>
                <a:spcPts val="2947"/>
              </a:lnSpc>
              <a:spcBef>
                <a:spcPts val="272"/>
              </a:spcBef>
              <a:defRPr/>
            </a:pPr>
            <a:r>
              <a:rPr sz="2539" spc="-54" dirty="0">
                <a:solidFill>
                  <a:srgbClr val="191919"/>
                </a:solidFill>
                <a:latin typeface="DejaVu Serif"/>
                <a:cs typeface="DejaVu Serif"/>
              </a:rPr>
              <a:t>Take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last node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ordering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that hasn't  already been put into an</a:t>
            </a:r>
            <a:r>
              <a:rPr sz="2539" spc="-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32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62764" defTabSz="829178">
              <a:lnSpc>
                <a:spcPts val="3972"/>
              </a:lnSpc>
              <a:spcBef>
                <a:spcPts val="213"/>
              </a:spcBef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Find all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same SCC as that node.  Repeat.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573" y="506145"/>
            <a:ext cx="459963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>
                <a:solidFill>
                  <a:srgbClr val="191919"/>
                </a:solidFill>
              </a:rPr>
              <a:t>Making</a:t>
            </a:r>
            <a:r>
              <a:rPr spc="-45" dirty="0">
                <a:solidFill>
                  <a:srgbClr val="191919"/>
                </a:solidFill>
              </a:rPr>
              <a:t> </a:t>
            </a:r>
            <a:r>
              <a:rPr spc="-9" dirty="0">
                <a:solidFill>
                  <a:srgbClr val="191919"/>
                </a:solidFill>
              </a:rPr>
              <a:t>Progress!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239" y="1570257"/>
            <a:ext cx="7813859" cy="2855673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11516" marR="25912" defTabSz="829178">
              <a:lnSpc>
                <a:spcPts val="3381"/>
              </a:lnSpc>
              <a:spcBef>
                <a:spcPts val="286"/>
              </a:spcBef>
              <a:tabLst>
                <a:tab pos="3126116" algn="l"/>
              </a:tabLst>
              <a:defRPr/>
            </a:pP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The last node colored green by DFS must  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be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the</a:t>
            </a:r>
            <a:r>
              <a:rPr sz="2902" spc="9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last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node	colored 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green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in some  </a:t>
            </a:r>
            <a:r>
              <a:rPr sz="2902" spc="-27" dirty="0">
                <a:solidFill>
                  <a:srgbClr val="B2B2B2"/>
                </a:solidFill>
                <a:latin typeface="DejaVu Serif"/>
                <a:cs typeface="DejaVu Serif"/>
              </a:rPr>
              <a:t>SCC.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spcBef>
                <a:spcPts val="1093"/>
              </a:spcBef>
              <a:defRPr/>
            </a:pP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This gives 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a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rough idea for an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algorithm: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03073" marR="4607" defTabSz="829178">
              <a:lnSpc>
                <a:spcPts val="2947"/>
              </a:lnSpc>
              <a:spcBef>
                <a:spcPts val="1378"/>
              </a:spcBef>
              <a:defRPr/>
            </a:pPr>
            <a:r>
              <a:rPr sz="2539" spc="-54" dirty="0">
                <a:solidFill>
                  <a:srgbClr val="B2B2B2"/>
                </a:solidFill>
                <a:latin typeface="DejaVu Serif"/>
                <a:cs typeface="DejaVu Serif"/>
              </a:rPr>
              <a:t>Take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the last node </a:t>
            </a:r>
            <a:r>
              <a:rPr sz="2539" dirty="0">
                <a:solidFill>
                  <a:srgbClr val="B2B2B2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the ordering that </a:t>
            </a:r>
            <a:r>
              <a:rPr sz="2539" spc="-9" dirty="0">
                <a:solidFill>
                  <a:srgbClr val="B2B2B2"/>
                </a:solidFill>
                <a:latin typeface="DejaVu Serif"/>
                <a:cs typeface="DejaVu Serif"/>
              </a:rPr>
              <a:t>hasn't 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already been put into an</a:t>
            </a:r>
            <a:r>
              <a:rPr sz="2539" spc="-41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539" spc="-27" dirty="0">
                <a:solidFill>
                  <a:srgbClr val="B2B2B2"/>
                </a:solidFill>
                <a:latin typeface="DejaVu Serif"/>
                <a:cs typeface="DejaVu Serif"/>
              </a:rPr>
              <a:t>SCC.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129" y="4605974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8796" y="4379101"/>
            <a:ext cx="7362993" cy="979198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 marR="4607" defTabSz="829178">
              <a:lnSpc>
                <a:spcPct val="130400"/>
              </a:lnSpc>
              <a:spcBef>
                <a:spcPts val="86"/>
              </a:spcBef>
              <a:defRPr/>
            </a:pPr>
            <a:r>
              <a:rPr sz="2539" spc="-5" dirty="0">
                <a:solidFill>
                  <a:srgbClr val="0000FF"/>
                </a:solidFill>
                <a:latin typeface="DejaVu Serif"/>
                <a:cs typeface="DejaVu Serif"/>
              </a:rPr>
              <a:t>Find all nodes </a:t>
            </a:r>
            <a:r>
              <a:rPr sz="2539" dirty="0">
                <a:solidFill>
                  <a:srgbClr val="0000FF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0000FF"/>
                </a:solidFill>
                <a:latin typeface="DejaVu Serif"/>
                <a:cs typeface="DejaVu Serif"/>
              </a:rPr>
              <a:t>the same </a:t>
            </a:r>
            <a:r>
              <a:rPr sz="2539" spc="-9" dirty="0">
                <a:solidFill>
                  <a:srgbClr val="0000FF"/>
                </a:solidFill>
                <a:latin typeface="DejaVu Serif"/>
                <a:cs typeface="DejaVu Serif"/>
              </a:rPr>
              <a:t>SCC </a:t>
            </a:r>
            <a:r>
              <a:rPr sz="2539" spc="-5" dirty="0">
                <a:solidFill>
                  <a:srgbClr val="0000FF"/>
                </a:solidFill>
                <a:latin typeface="DejaVu Serif"/>
                <a:cs typeface="DejaVu Serif"/>
              </a:rPr>
              <a:t>as that </a:t>
            </a:r>
            <a:r>
              <a:rPr sz="2539" spc="-9" dirty="0">
                <a:solidFill>
                  <a:srgbClr val="0000FF"/>
                </a:solidFill>
                <a:latin typeface="DejaVu Serif"/>
                <a:cs typeface="DejaVu Serif"/>
              </a:rPr>
              <a:t>node. 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Repeat.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1"/>
            <a:ext cx="3938599" cy="1164305"/>
          </a:xfrm>
          <a:custGeom>
            <a:avLst/>
            <a:gdLst/>
            <a:ahLst/>
            <a:cxnLst/>
            <a:rect l="l" t="t" r="r" b="b"/>
            <a:pathLst>
              <a:path w="4343400" h="1283970">
                <a:moveTo>
                  <a:pt x="4343400" y="0"/>
                </a:moveTo>
                <a:lnTo>
                  <a:pt x="0" y="0"/>
                </a:lnTo>
                <a:lnTo>
                  <a:pt x="0" y="1283970"/>
                </a:lnTo>
                <a:lnTo>
                  <a:pt x="4343400" y="128397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1"/>
            <a:ext cx="3938599" cy="1164305"/>
          </a:xfrm>
          <a:custGeom>
            <a:avLst/>
            <a:gdLst/>
            <a:ahLst/>
            <a:cxnLst/>
            <a:rect l="l" t="t" r="r" b="b"/>
            <a:pathLst>
              <a:path w="4343400" h="1283970">
                <a:moveTo>
                  <a:pt x="2171700" y="1283970"/>
                </a:moveTo>
                <a:lnTo>
                  <a:pt x="0" y="128397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283970"/>
                </a:lnTo>
                <a:lnTo>
                  <a:pt x="2171700" y="12839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164305"/>
          </a:xfrm>
          <a:custGeom>
            <a:avLst/>
            <a:gdLst/>
            <a:ahLst/>
            <a:cxnLst/>
            <a:rect l="l" t="t" r="r" b="b"/>
            <a:pathLst>
              <a:path w="4343400" h="1283970">
                <a:moveTo>
                  <a:pt x="4343400" y="0"/>
                </a:moveTo>
                <a:lnTo>
                  <a:pt x="0" y="0"/>
                </a:lnTo>
                <a:lnTo>
                  <a:pt x="0" y="1283970"/>
                </a:lnTo>
                <a:lnTo>
                  <a:pt x="4343400" y="128397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2"/>
            <a:ext cx="3938599" cy="1100379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1037" rIns="0" bIns="0" rtlCol="0">
            <a:spAutoFit/>
          </a:bodyPr>
          <a:lstStyle/>
          <a:p>
            <a:pPr marL="97312" marR="177352" indent="-9789" algn="ctr" defTabSz="829178">
              <a:lnSpc>
                <a:spcPts val="2739"/>
              </a:lnSpc>
              <a:spcBef>
                <a:spcPts val="481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9" dirty="0">
                <a:solidFill>
                  <a:srgbClr val="0000FF"/>
                </a:solidFill>
                <a:latin typeface="DejaVu Serif"/>
                <a:cs typeface="DejaVu Serif"/>
              </a:rPr>
              <a:t>1</a:t>
            </a:r>
            <a:r>
              <a:rPr sz="2358" spc="9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This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node  must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belong to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a</a:t>
            </a:r>
            <a:r>
              <a:rPr sz="2358" spc="-6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source  </a:t>
            </a:r>
            <a:r>
              <a:rPr sz="2358" spc="-23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C9A75027-9B55-414F-B8DA-33C5131946C2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DE77A0AB-7716-45A4-9D82-37A0C90786D4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BE2A0102-9C4D-4B50-A320-6FC8CC3E2C4F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88886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ECBE6-7CB7-492E-9F95-2C0A746DC0D2}"/>
              </a:ext>
            </a:extLst>
          </p:cNvPr>
          <p:cNvSpPr txBox="1"/>
          <p:nvPr/>
        </p:nvSpPr>
        <p:spPr>
          <a:xfrm>
            <a:off x="0" y="166244"/>
            <a:ext cx="9144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Transpose the </a:t>
            </a:r>
            <a:b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5710411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1"/>
            <a:ext cx="3938599" cy="1512100"/>
          </a:xfrm>
          <a:custGeom>
            <a:avLst/>
            <a:gdLst/>
            <a:ahLst/>
            <a:cxnLst/>
            <a:rect l="l" t="t" r="r" b="b"/>
            <a:pathLst>
              <a:path w="4343400" h="1667510">
                <a:moveTo>
                  <a:pt x="4343400" y="0"/>
                </a:moveTo>
                <a:lnTo>
                  <a:pt x="0" y="0"/>
                </a:lnTo>
                <a:lnTo>
                  <a:pt x="0" y="1667510"/>
                </a:lnTo>
                <a:lnTo>
                  <a:pt x="4343400" y="166751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1"/>
            <a:ext cx="3938599" cy="1512100"/>
          </a:xfrm>
          <a:custGeom>
            <a:avLst/>
            <a:gdLst/>
            <a:ahLst/>
            <a:cxnLst/>
            <a:rect l="l" t="t" r="r" b="b"/>
            <a:pathLst>
              <a:path w="4343400" h="1667510">
                <a:moveTo>
                  <a:pt x="2171700" y="1667510"/>
                </a:moveTo>
                <a:lnTo>
                  <a:pt x="0" y="166751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667510"/>
                </a:lnTo>
                <a:lnTo>
                  <a:pt x="2171700" y="166751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512100"/>
          </a:xfrm>
          <a:custGeom>
            <a:avLst/>
            <a:gdLst/>
            <a:ahLst/>
            <a:cxnLst/>
            <a:rect l="l" t="t" r="r" b="b"/>
            <a:pathLst>
              <a:path w="4343400" h="1667510">
                <a:moveTo>
                  <a:pt x="4343400" y="0"/>
                </a:moveTo>
                <a:lnTo>
                  <a:pt x="0" y="0"/>
                </a:lnTo>
                <a:lnTo>
                  <a:pt x="0" y="1667510"/>
                </a:lnTo>
                <a:lnTo>
                  <a:pt x="4343400" y="166751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2"/>
            <a:ext cx="3938599" cy="145957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1248" rIns="0" bIns="0" rtlCol="0">
            <a:spAutoFit/>
          </a:bodyPr>
          <a:lstStyle/>
          <a:p>
            <a:pPr marL="97889" marR="145682" indent="-43186" algn="ctr" defTabSz="829178">
              <a:lnSpc>
                <a:spcPct val="96900"/>
              </a:lnSpc>
              <a:spcBef>
                <a:spcPts val="404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5" dirty="0">
                <a:solidFill>
                  <a:srgbClr val="0000FF"/>
                </a:solidFill>
                <a:latin typeface="DejaVu Serif"/>
                <a:cs typeface="DejaVu Serif"/>
              </a:rPr>
              <a:t>2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SCCs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of 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this reversed graph are  the same as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SCCs</a:t>
            </a:r>
            <a:r>
              <a:rPr sz="2358" spc="-7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of  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original</a:t>
            </a:r>
            <a:r>
              <a:rPr sz="2358" spc="-32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43950ECC-E3A3-4C20-8165-C0F732338350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8C0B12A-D52F-47AC-9DFC-66781889C5BA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7FC0686-C81B-4E2C-BB7F-7BFA9E4EC1E4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2"/>
            <a:ext cx="3938599" cy="1516705"/>
          </a:xfrm>
          <a:custGeom>
            <a:avLst/>
            <a:gdLst/>
            <a:ahLst/>
            <a:cxnLst/>
            <a:rect l="l" t="t" r="r" b="b"/>
            <a:pathLst>
              <a:path w="4343400" h="1672589">
                <a:moveTo>
                  <a:pt x="4343400" y="0"/>
                </a:moveTo>
                <a:lnTo>
                  <a:pt x="0" y="0"/>
                </a:lnTo>
                <a:lnTo>
                  <a:pt x="0" y="1672590"/>
                </a:lnTo>
                <a:lnTo>
                  <a:pt x="4343400" y="167259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2"/>
            <a:ext cx="3938599" cy="1516705"/>
          </a:xfrm>
          <a:custGeom>
            <a:avLst/>
            <a:gdLst/>
            <a:ahLst/>
            <a:cxnLst/>
            <a:rect l="l" t="t" r="r" b="b"/>
            <a:pathLst>
              <a:path w="4343400" h="1672589">
                <a:moveTo>
                  <a:pt x="2171700" y="1672590"/>
                </a:moveTo>
                <a:lnTo>
                  <a:pt x="0" y="167259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672590"/>
                </a:lnTo>
                <a:lnTo>
                  <a:pt x="2171700" y="167259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516705"/>
          </a:xfrm>
          <a:custGeom>
            <a:avLst/>
            <a:gdLst/>
            <a:ahLst/>
            <a:cxnLst/>
            <a:rect l="l" t="t" r="r" b="b"/>
            <a:pathLst>
              <a:path w="4343400" h="1672589">
                <a:moveTo>
                  <a:pt x="4343400" y="0"/>
                </a:moveTo>
                <a:lnTo>
                  <a:pt x="0" y="0"/>
                </a:lnTo>
                <a:lnTo>
                  <a:pt x="0" y="1672590"/>
                </a:lnTo>
                <a:lnTo>
                  <a:pt x="4343400" y="167259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3"/>
            <a:ext cx="3938599" cy="1458406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0095" rIns="0" bIns="0" rtlCol="0">
            <a:spAutoFit/>
          </a:bodyPr>
          <a:lstStyle/>
          <a:p>
            <a:pPr marL="97312" marR="181383" algn="ctr" defTabSz="829178">
              <a:lnSpc>
                <a:spcPct val="97300"/>
              </a:lnSpc>
              <a:spcBef>
                <a:spcPts val="394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5" dirty="0">
                <a:solidFill>
                  <a:srgbClr val="0000FF"/>
                </a:solidFill>
                <a:latin typeface="DejaVu Serif"/>
                <a:cs typeface="DejaVu Serif"/>
              </a:rPr>
              <a:t>3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Since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58" spc="-9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358" spc="-1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358" i="1" dirty="0">
                <a:solidFill>
                  <a:srgbClr val="191919"/>
                </a:solidFill>
                <a:latin typeface="DejaVu Serif"/>
                <a:cs typeface="DejaVu Serif"/>
              </a:rPr>
              <a:t>source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in the  original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graph,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is in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358" i="1" spc="-5" dirty="0">
                <a:solidFill>
                  <a:srgbClr val="191919"/>
                </a:solidFill>
                <a:latin typeface="DejaVu Serif"/>
                <a:cs typeface="DejaVu Serif"/>
              </a:rPr>
              <a:t>sink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in this</a:t>
            </a:r>
            <a:r>
              <a:rPr sz="2358" spc="-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FB5E1026-80B0-4A14-B0AE-CD789BA95F15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DB0935D8-64CE-49E8-ADB0-ACC708D47855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B77AFE0D-4491-4850-A1D1-13000B8615EF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1"/>
            <a:ext cx="3938599" cy="1520161"/>
          </a:xfrm>
          <a:custGeom>
            <a:avLst/>
            <a:gdLst/>
            <a:ahLst/>
            <a:cxnLst/>
            <a:rect l="l" t="t" r="r" b="b"/>
            <a:pathLst>
              <a:path w="4343400" h="1676400">
                <a:moveTo>
                  <a:pt x="4343400" y="0"/>
                </a:moveTo>
                <a:lnTo>
                  <a:pt x="0" y="0"/>
                </a:lnTo>
                <a:lnTo>
                  <a:pt x="0" y="1676400"/>
                </a:lnTo>
                <a:lnTo>
                  <a:pt x="4343400" y="167640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1"/>
            <a:ext cx="3938599" cy="1520161"/>
          </a:xfrm>
          <a:custGeom>
            <a:avLst/>
            <a:gdLst/>
            <a:ahLst/>
            <a:cxnLst/>
            <a:rect l="l" t="t" r="r" b="b"/>
            <a:pathLst>
              <a:path w="4343400" h="1676400">
                <a:moveTo>
                  <a:pt x="2171700" y="1676400"/>
                </a:moveTo>
                <a:lnTo>
                  <a:pt x="0" y="167640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676400"/>
                </a:lnTo>
                <a:lnTo>
                  <a:pt x="2171700" y="167640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520161"/>
          </a:xfrm>
          <a:custGeom>
            <a:avLst/>
            <a:gdLst/>
            <a:ahLst/>
            <a:cxnLst/>
            <a:rect l="l" t="t" r="r" b="b"/>
            <a:pathLst>
              <a:path w="4343400" h="1676400">
                <a:moveTo>
                  <a:pt x="4343400" y="0"/>
                </a:moveTo>
                <a:lnTo>
                  <a:pt x="0" y="0"/>
                </a:lnTo>
                <a:lnTo>
                  <a:pt x="0" y="1676400"/>
                </a:lnTo>
                <a:lnTo>
                  <a:pt x="4343400" y="167640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2"/>
            <a:ext cx="3938599" cy="1471864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48945" rIns="0" bIns="0" rtlCol="0">
            <a:spAutoFit/>
          </a:bodyPr>
          <a:lstStyle/>
          <a:p>
            <a:pPr marL="104799" marR="191746" indent="-4607" algn="ctr" defTabSz="829178">
              <a:lnSpc>
                <a:spcPct val="97600"/>
              </a:lnSpc>
              <a:spcBef>
                <a:spcPts val="385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5" dirty="0">
                <a:solidFill>
                  <a:srgbClr val="0000FF"/>
                </a:solidFill>
                <a:latin typeface="DejaVu Serif"/>
                <a:cs typeface="DejaVu Serif"/>
              </a:rPr>
              <a:t>4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only  nodes reachable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from</a:t>
            </a:r>
            <a:r>
              <a:rPr sz="2358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E 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nodes in the  same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as</a:t>
            </a:r>
            <a:r>
              <a:rPr sz="2358" spc="-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b="1" spc="-5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A2A4D3A9-A9A2-46DD-AF11-0D2964940650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CB16CDFA-F825-4936-9A66-5DE336CC983F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98076038-A27F-4B75-9978-A285AFB9D3D8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48020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48020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84494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48020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48020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84494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26136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26136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462610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26136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26136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62610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56262" y="3978331"/>
            <a:ext cx="4353189" cy="1520161"/>
          </a:xfrm>
          <a:custGeom>
            <a:avLst/>
            <a:gdLst/>
            <a:ahLst/>
            <a:cxnLst/>
            <a:rect l="l" t="t" r="r" b="b"/>
            <a:pathLst>
              <a:path w="4800600" h="1676400">
                <a:moveTo>
                  <a:pt x="4800600" y="0"/>
                </a:moveTo>
                <a:lnTo>
                  <a:pt x="0" y="0"/>
                </a:lnTo>
                <a:lnTo>
                  <a:pt x="0" y="1676400"/>
                </a:lnTo>
                <a:lnTo>
                  <a:pt x="4800600" y="1676400"/>
                </a:lnTo>
                <a:lnTo>
                  <a:pt x="4800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56262" y="3978331"/>
            <a:ext cx="4353189" cy="1520161"/>
          </a:xfrm>
          <a:custGeom>
            <a:avLst/>
            <a:gdLst/>
            <a:ahLst/>
            <a:cxnLst/>
            <a:rect l="l" t="t" r="r" b="b"/>
            <a:pathLst>
              <a:path w="4800600" h="1676400">
                <a:moveTo>
                  <a:pt x="2400300" y="1676400"/>
                </a:moveTo>
                <a:lnTo>
                  <a:pt x="0" y="1676400"/>
                </a:lnTo>
                <a:lnTo>
                  <a:pt x="0" y="0"/>
                </a:lnTo>
                <a:lnTo>
                  <a:pt x="4800600" y="0"/>
                </a:lnTo>
                <a:lnTo>
                  <a:pt x="4800600" y="1676400"/>
                </a:lnTo>
                <a:lnTo>
                  <a:pt x="2400300" y="167640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658373" y="3880442"/>
            <a:ext cx="4353189" cy="1520161"/>
          </a:xfrm>
          <a:custGeom>
            <a:avLst/>
            <a:gdLst/>
            <a:ahLst/>
            <a:cxnLst/>
            <a:rect l="l" t="t" r="r" b="b"/>
            <a:pathLst>
              <a:path w="4800600" h="1676400">
                <a:moveTo>
                  <a:pt x="4800600" y="0"/>
                </a:moveTo>
                <a:lnTo>
                  <a:pt x="0" y="0"/>
                </a:lnTo>
                <a:lnTo>
                  <a:pt x="0" y="1676400"/>
                </a:lnTo>
                <a:lnTo>
                  <a:pt x="4800600" y="1676400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58373" y="3880442"/>
            <a:ext cx="4353189" cy="1471864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48945" rIns="0" bIns="0" rtlCol="0">
            <a:spAutoFit/>
          </a:bodyPr>
          <a:lstStyle/>
          <a:p>
            <a:pPr marL="138196" marR="229751" indent="576" algn="ctr" defTabSz="829178">
              <a:lnSpc>
                <a:spcPct val="97600"/>
              </a:lnSpc>
              <a:spcBef>
                <a:spcPts val="385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9" dirty="0">
                <a:solidFill>
                  <a:srgbClr val="0000FF"/>
                </a:solidFill>
                <a:latin typeface="DejaVu Serif"/>
                <a:cs typeface="DejaVu Serif"/>
              </a:rPr>
              <a:t>5</a:t>
            </a:r>
            <a:r>
              <a:rPr sz="2358" spc="9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only  </a:t>
            </a:r>
            <a:r>
              <a:rPr sz="2358" i="1" spc="-5" dirty="0">
                <a:solidFill>
                  <a:srgbClr val="191919"/>
                </a:solidFill>
                <a:latin typeface="DejaVu Serif"/>
                <a:cs typeface="DejaVu Serif"/>
              </a:rPr>
              <a:t>unvisited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nodes</a:t>
            </a:r>
            <a:r>
              <a:rPr sz="2358" spc="-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reachable 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H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nodes in 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same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9" dirty="0">
                <a:solidFill>
                  <a:srgbClr val="191919"/>
                </a:solidFill>
                <a:latin typeface="DejaVu Serif"/>
                <a:cs typeface="DejaVu Serif"/>
              </a:rPr>
              <a:t>as</a:t>
            </a:r>
            <a:r>
              <a:rPr sz="2358" spc="-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b="1" spc="5" dirty="0">
                <a:solidFill>
                  <a:srgbClr val="191919"/>
                </a:solidFill>
                <a:latin typeface="DejaVu Serif"/>
                <a:cs typeface="DejaVu Serif"/>
              </a:rPr>
              <a:t>H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87788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5410" y="728131"/>
            <a:ext cx="9144000" cy="585938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wrap="square" lIns="0" tIns="11516" rIns="0" bIns="0" rtlCol="0">
            <a:spAutoFit/>
          </a:bodyPr>
          <a:lstStyle/>
          <a:p>
            <a:pPr marL="23033" defTabSz="829178">
              <a:tabLst>
                <a:tab pos="1639354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kosarajuSCC(graph G):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marR="4348002" indent="-484839" defTabSz="829178">
              <a:tabLst>
                <a:tab pos="115451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G:  color v gray.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be an empty list.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marR="4348002" indent="-484839" defTabSz="829178">
              <a:tabLst>
                <a:tab pos="115451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G:  if v is gray: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78701" marR="306911" defTabSz="829178">
              <a:tabLst>
                <a:tab pos="2124193" algn="l"/>
                <a:tab pos="4224777" algn="l"/>
                <a:tab pos="6972580" algn="l"/>
              </a:tabLst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	DFS starting	at v, appending each  node to list L when it is colored</a:t>
            </a:r>
            <a:r>
              <a:rPr lang="en-US"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2542236" algn="l"/>
              </a:tabLst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 G</a:t>
            </a:r>
            <a:r>
              <a:rPr sz="2000" baseline="32986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G.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marR="4252416" indent="-484839" defTabSz="829178">
              <a:tabLst>
                <a:tab pos="1154515" algn="l"/>
              </a:tabLst>
              <a:defRPr/>
            </a:pP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G</a:t>
            </a:r>
            <a:r>
              <a:rPr sz="2000" baseline="3125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color v gray.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  <a:tab pos="2608456" algn="l"/>
                <a:tab pos="4224777" algn="l"/>
                <a:tab pos="5841098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scc be a	new array	of length	n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  <a:tab pos="2123617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	= 0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  <a:tab pos="5841098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L, in reverse	order: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defTabSz="829178">
              <a:tabLst>
                <a:tab pos="147812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is gray: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78701" marR="50672" defTabSz="829178">
              <a:tabLst>
                <a:tab pos="2124193" algn="l"/>
                <a:tab pos="3740514" algn="l"/>
                <a:tab pos="5356835" algn="l"/>
              </a:tabLst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	DFS on v in G</a:t>
            </a:r>
            <a:r>
              <a:rPr sz="2000" baseline="32986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setting scc[u] = index  for	each node	u colored	green this way.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defTabSz="829178"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index + 1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639354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scc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7666" y="408834"/>
            <a:ext cx="7439487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b="1" spc="-5" dirty="0">
                <a:solidFill>
                  <a:srgbClr val="191919"/>
                </a:solidFill>
              </a:rPr>
              <a:t>Proving</a:t>
            </a:r>
            <a:r>
              <a:rPr b="1" spc="-82" dirty="0">
                <a:solidFill>
                  <a:srgbClr val="191919"/>
                </a:solidFill>
              </a:rPr>
              <a:t> </a:t>
            </a:r>
            <a:r>
              <a:rPr b="1" spc="-5" dirty="0">
                <a:solidFill>
                  <a:srgbClr val="191919"/>
                </a:solidFill>
              </a:rPr>
              <a:t>Correctness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845" y="1549037"/>
            <a:ext cx="8472309" cy="4574591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68716" marR="4607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sz="2500" spc="-9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Here's a quick </a:t>
            </a:r>
            <a:r>
              <a:rPr sz="2500" spc="-14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sketch </a:t>
            </a:r>
            <a:r>
              <a:rPr sz="2500" spc="-5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of </a:t>
            </a:r>
            <a:r>
              <a:rPr sz="2500" spc="-9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sz="2500" spc="-14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correctness  </a:t>
            </a:r>
            <a:r>
              <a:rPr sz="2500" spc="-9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proof </a:t>
            </a:r>
            <a:r>
              <a:rPr sz="2500" spc="-5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of </a:t>
            </a:r>
            <a:r>
              <a:rPr sz="2500" spc="-18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Kosaraju's</a:t>
            </a:r>
            <a:r>
              <a:rPr sz="2500" spc="-5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sz="2500" spc="-14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algorithm:</a:t>
            </a:r>
            <a:endParaRPr lang="en-US" sz="2500" spc="-14" dirty="0">
              <a:solidFill>
                <a:srgbClr val="191919"/>
              </a:solidFill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1039064" marR="4607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proven </a:t>
            </a:r>
            <a:r>
              <a:rPr lang="en-CA" sz="2500" spc="-32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earlier,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last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nodes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each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will 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be returned in reverse topological</a:t>
            </a:r>
            <a:r>
              <a:rPr lang="en-CA" sz="2500" spc="-4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CA" sz="2500" spc="-4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order.</a:t>
            </a:r>
            <a:endParaRPr lang="en-CA" sz="25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1039064" marR="80615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Each time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do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 DFS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en-CA" sz="2500" i="1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reverse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graph  starting from some node,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only reach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nodes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same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 in ancestor</a:t>
            </a:r>
            <a:r>
              <a:rPr lang="en-CA" sz="2500" spc="-32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SCCs.</a:t>
            </a:r>
            <a:endParaRPr lang="en-CA" sz="25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1039064" marR="122073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Since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process the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topological </a:t>
            </a:r>
            <a:r>
              <a:rPr lang="en-CA" sz="2500" spc="-4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order, 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at each point the only unvisited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nodes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reachable  are nodes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same</a:t>
            </a:r>
            <a:r>
              <a:rPr lang="en-CA" sz="2500" spc="-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CA" sz="2500" spc="-14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SCC.</a:t>
            </a:r>
            <a:endParaRPr lang="en-CA" sz="25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258" y="319714"/>
            <a:ext cx="867348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b="1" spc="-18" dirty="0">
                <a:solidFill>
                  <a:srgbClr val="191919"/>
                </a:solidFill>
              </a:rPr>
              <a:t>Kosaraju's </a:t>
            </a:r>
            <a:r>
              <a:rPr b="1" spc="-9" dirty="0">
                <a:solidFill>
                  <a:srgbClr val="191919"/>
                </a:solidFill>
              </a:rPr>
              <a:t>Algorithm</a:t>
            </a:r>
            <a:r>
              <a:rPr b="1" spc="9" dirty="0">
                <a:solidFill>
                  <a:srgbClr val="191919"/>
                </a:solidFill>
              </a:rPr>
              <a:t> </a:t>
            </a:r>
            <a:r>
              <a:rPr b="1" spc="-9" dirty="0">
                <a:solidFill>
                  <a:srgbClr val="191919"/>
                </a:solidFill>
              </a:rPr>
              <a:t>Runtime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3573" y="1218788"/>
            <a:ext cx="8147666" cy="908665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68716" marR="4607" indent="-457200" defTabSz="829178">
              <a:lnSpc>
                <a:spcPts val="3381"/>
              </a:lnSpc>
              <a:spcBef>
                <a:spcPts val="286"/>
              </a:spcBef>
              <a:buFont typeface="Arial" panose="020B0604020202020204" pitchFamily="34" charset="0"/>
              <a:buChar char="•"/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What is the runtime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902" spc="-14" dirty="0">
                <a:solidFill>
                  <a:srgbClr val="191919"/>
                </a:solidFill>
                <a:latin typeface="DejaVu Serif"/>
                <a:cs typeface="DejaVu Serif"/>
              </a:rPr>
              <a:t>Kosaraju's 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algorithm?</a:t>
            </a:r>
            <a:endParaRPr sz="2902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239" y="2336079"/>
            <a:ext cx="7748216" cy="3054559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68716" marR="4607" indent="-457200" defTabSz="829178">
              <a:lnSpc>
                <a:spcPts val="2947"/>
              </a:lnSpc>
              <a:spcBef>
                <a:spcPts val="272"/>
              </a:spcBef>
              <a:buFont typeface="Arial" panose="020B0604020202020204" pitchFamily="34" charset="0"/>
              <a:buChar char="•"/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 for running DFS starting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from each 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node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graph: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Θ(</a:t>
            </a:r>
            <a:r>
              <a:rPr sz="2539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539" spc="-5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1278316" indent="-457200" defTabSz="829178">
              <a:lnSpc>
                <a:spcPts val="2947"/>
              </a:lnSpc>
              <a:spcBef>
                <a:spcPts val="1034"/>
              </a:spcBef>
              <a:buFont typeface="Arial" panose="020B0604020202020204" pitchFamily="34" charset="0"/>
              <a:buChar char="•"/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 for reversing the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graph</a:t>
            </a:r>
            <a:r>
              <a:rPr sz="2539" spc="-9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and  coloring all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gray: </a:t>
            </a:r>
            <a:r>
              <a:rPr sz="2539" spc="5" dirty="0">
                <a:solidFill>
                  <a:srgbClr val="191919"/>
                </a:solidFill>
                <a:latin typeface="DejaVu Serif"/>
                <a:cs typeface="DejaVu Serif"/>
              </a:rPr>
              <a:t>Θ(</a:t>
            </a:r>
            <a:r>
              <a:rPr sz="2539" i="1" spc="5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539" spc="-5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561998" indent="-457200" defTabSz="829178">
              <a:lnSpc>
                <a:spcPts val="2956"/>
              </a:lnSpc>
              <a:spcBef>
                <a:spcPts val="1016"/>
              </a:spcBef>
              <a:buFont typeface="Arial" panose="020B0604020202020204" pitchFamily="34" charset="0"/>
              <a:buChar char="•"/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 for running DFS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</a:t>
            </a:r>
            <a:r>
              <a:rPr sz="2539" spc="-10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reversed  graph: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Θ(</a:t>
            </a:r>
            <a:r>
              <a:rPr sz="2539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539" spc="-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spcBef>
                <a:spcPts val="880"/>
              </a:spcBef>
              <a:buFont typeface="Arial" panose="020B0604020202020204" pitchFamily="34" charset="0"/>
              <a:buChar char="•"/>
              <a:defRPr/>
            </a:pPr>
            <a:r>
              <a:rPr sz="2539" spc="-45" dirty="0">
                <a:solidFill>
                  <a:srgbClr val="191919"/>
                </a:solidFill>
                <a:latin typeface="DejaVu Serif"/>
                <a:cs typeface="DejaVu Serif"/>
              </a:rPr>
              <a:t>Total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runtime: </a:t>
            </a:r>
            <a:r>
              <a:rPr sz="2539" b="1" spc="-5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sz="2539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m </a:t>
            </a:r>
            <a:r>
              <a:rPr sz="2539" b="1" dirty="0">
                <a:solidFill>
                  <a:srgbClr val="0000FF"/>
                </a:solidFill>
                <a:latin typeface="DejaVu Serif"/>
                <a:cs typeface="DejaVu Serif"/>
              </a:rPr>
              <a:t>+</a:t>
            </a:r>
            <a:r>
              <a:rPr sz="2539" b="1" spc="41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539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539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3573" y="6011273"/>
            <a:ext cx="7579494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468716" indent="-457200" defTabSz="829178">
              <a:spcBef>
                <a:spcPts val="91"/>
              </a:spcBef>
              <a:buFont typeface="Arial" panose="020B0604020202020204" pitchFamily="34" charset="0"/>
              <a:buChar char="•"/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This is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902" b="1" spc="-5" dirty="0">
                <a:solidFill>
                  <a:srgbClr val="0000FF"/>
                </a:solidFill>
                <a:latin typeface="DejaVu Serif"/>
                <a:cs typeface="DejaVu Serif"/>
              </a:rPr>
              <a:t>linear-time</a:t>
            </a:r>
            <a:r>
              <a:rPr sz="2902" b="1" spc="-18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902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algorithm!</a:t>
            </a:r>
            <a:endParaRPr sz="2902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184" y="162953"/>
            <a:ext cx="7501631" cy="7502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4800" b="1" dirty="0">
                <a:solidFill>
                  <a:srgbClr val="191919"/>
                </a:solidFill>
              </a:rPr>
              <a:t>Why </a:t>
            </a:r>
            <a:r>
              <a:rPr lang="en-US" sz="4800" b="1" spc="-5" dirty="0">
                <a:solidFill>
                  <a:srgbClr val="191919"/>
                </a:solidFill>
              </a:rPr>
              <a:t>a</a:t>
            </a:r>
            <a:r>
              <a:rPr sz="4800" b="1" spc="-5" dirty="0">
                <a:solidFill>
                  <a:srgbClr val="191919"/>
                </a:solidFill>
              </a:rPr>
              <a:t>ll </a:t>
            </a:r>
            <a:r>
              <a:rPr lang="en-US" sz="4800" b="1" spc="-5" dirty="0">
                <a:solidFill>
                  <a:srgbClr val="191919"/>
                </a:solidFill>
              </a:rPr>
              <a:t>t</a:t>
            </a:r>
            <a:r>
              <a:rPr sz="4800" b="1" spc="-5" dirty="0">
                <a:solidFill>
                  <a:srgbClr val="191919"/>
                </a:solidFill>
              </a:rPr>
              <a:t>his</a:t>
            </a:r>
            <a:r>
              <a:rPr sz="4800" b="1" spc="-100" dirty="0">
                <a:solidFill>
                  <a:srgbClr val="191919"/>
                </a:solidFill>
              </a:rPr>
              <a:t> </a:t>
            </a:r>
            <a:r>
              <a:rPr lang="en-US" sz="4800" b="1" spc="-5" dirty="0">
                <a:solidFill>
                  <a:srgbClr val="191919"/>
                </a:solidFill>
              </a:rPr>
              <a:t>m</a:t>
            </a:r>
            <a:r>
              <a:rPr sz="4800" b="1" spc="-5" dirty="0">
                <a:solidFill>
                  <a:srgbClr val="191919"/>
                </a:solidFill>
              </a:rPr>
              <a:t>atters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81430" y="1051889"/>
            <a:ext cx="8325217" cy="5563259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57200" marR="737623" indent="-457200">
              <a:lnSpc>
                <a:spcPct val="150000"/>
              </a:lnSpc>
              <a:spcBef>
                <a:spcPts val="272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FF0000"/>
                </a:solidFill>
              </a:rPr>
              <a:t>Depth-first </a:t>
            </a:r>
            <a:r>
              <a:rPr sz="2539" spc="-9" dirty="0">
                <a:solidFill>
                  <a:srgbClr val="FF0000"/>
                </a:solidFill>
              </a:rPr>
              <a:t>search </a:t>
            </a:r>
            <a:r>
              <a:rPr sz="2539" dirty="0"/>
              <a:t>is </a:t>
            </a:r>
            <a:r>
              <a:rPr sz="2539" spc="-5" dirty="0"/>
              <a:t>an important building  block </a:t>
            </a:r>
            <a:r>
              <a:rPr sz="2539" spc="-9" dirty="0"/>
              <a:t>for </a:t>
            </a:r>
            <a:r>
              <a:rPr sz="2539" spc="-5" dirty="0"/>
              <a:t>many other algorithms, including  </a:t>
            </a:r>
            <a:r>
              <a:rPr sz="2539" spc="-5" dirty="0">
                <a:solidFill>
                  <a:srgbClr val="FF0000"/>
                </a:solidFill>
              </a:rPr>
              <a:t>topological sorting</a:t>
            </a:r>
            <a:r>
              <a:rPr sz="2539" spc="-5" dirty="0"/>
              <a:t>, </a:t>
            </a:r>
            <a:r>
              <a:rPr sz="2539" spc="-5" dirty="0">
                <a:solidFill>
                  <a:srgbClr val="FF0000"/>
                </a:solidFill>
              </a:rPr>
              <a:t>finding connected  components</a:t>
            </a:r>
            <a:r>
              <a:rPr sz="2539" spc="-5" dirty="0"/>
              <a:t>, and </a:t>
            </a:r>
            <a:r>
              <a:rPr sz="2539" spc="-14" dirty="0">
                <a:solidFill>
                  <a:srgbClr val="FF0000"/>
                </a:solidFill>
              </a:rPr>
              <a:t>Kosaraju's</a:t>
            </a:r>
            <a:r>
              <a:rPr sz="2539" spc="-50" dirty="0">
                <a:solidFill>
                  <a:srgbClr val="FF0000"/>
                </a:solidFill>
              </a:rPr>
              <a:t> </a:t>
            </a:r>
            <a:r>
              <a:rPr sz="2539" spc="-5" dirty="0">
                <a:solidFill>
                  <a:srgbClr val="FF0000"/>
                </a:solidFill>
              </a:rPr>
              <a:t>algorithm</a:t>
            </a:r>
            <a:r>
              <a:rPr sz="2539" spc="-5" dirty="0"/>
              <a:t>.</a:t>
            </a:r>
            <a:endParaRPr sz="2539" dirty="0"/>
          </a:p>
          <a:p>
            <a:pPr marL="457200" marR="242419" indent="-457200">
              <a:lnSpc>
                <a:spcPct val="150000"/>
              </a:lnSpc>
              <a:spcBef>
                <a:spcPts val="1288"/>
              </a:spcBef>
              <a:buFont typeface="Arial" panose="020B0604020202020204" pitchFamily="34" charset="0"/>
              <a:buChar char="•"/>
            </a:pPr>
            <a:r>
              <a:rPr sz="2539" spc="-109" dirty="0"/>
              <a:t>We </a:t>
            </a:r>
            <a:r>
              <a:rPr sz="2539" spc="-5" dirty="0"/>
              <a:t>can find </a:t>
            </a:r>
            <a:r>
              <a:rPr sz="2539" spc="-9" dirty="0"/>
              <a:t>CCs </a:t>
            </a:r>
            <a:r>
              <a:rPr sz="2539" spc="-5" dirty="0"/>
              <a:t>and SCCs </a:t>
            </a:r>
            <a:r>
              <a:rPr sz="2539" spc="5" dirty="0"/>
              <a:t>in </a:t>
            </a:r>
            <a:r>
              <a:rPr sz="2539" spc="-5" dirty="0"/>
              <a:t>(asymptotically)  the same amount of</a:t>
            </a:r>
            <a:r>
              <a:rPr sz="2539" spc="-32" dirty="0"/>
              <a:t> </a:t>
            </a:r>
            <a:r>
              <a:rPr sz="2539" spc="-5" dirty="0"/>
              <a:t>time.</a:t>
            </a:r>
            <a:endParaRPr sz="2539" dirty="0"/>
          </a:p>
          <a:p>
            <a:pPr marL="457200" marR="4607" indent="-457200">
              <a:lnSpc>
                <a:spcPct val="150000"/>
              </a:lnSpc>
              <a:spcBef>
                <a:spcPts val="1215"/>
              </a:spcBef>
              <a:buFont typeface="Arial" panose="020B0604020202020204" pitchFamily="34" charset="0"/>
              <a:buChar char="•"/>
            </a:pPr>
            <a:r>
              <a:rPr sz="2539" spc="-5" dirty="0"/>
              <a:t>Further reading: look up </a:t>
            </a:r>
            <a:r>
              <a:rPr sz="2539" b="1" spc="-36" dirty="0">
                <a:solidFill>
                  <a:srgbClr val="0000FF"/>
                </a:solidFill>
              </a:rPr>
              <a:t>Tarjan's </a:t>
            </a:r>
            <a:r>
              <a:rPr sz="2539" b="1" spc="-9" dirty="0">
                <a:solidFill>
                  <a:srgbClr val="0000FF"/>
                </a:solidFill>
              </a:rPr>
              <a:t>SCC  algorithm </a:t>
            </a:r>
            <a:r>
              <a:rPr sz="2539" spc="-9" dirty="0"/>
              <a:t>for </a:t>
            </a:r>
            <a:r>
              <a:rPr sz="2539" dirty="0"/>
              <a:t>a </a:t>
            </a:r>
            <a:r>
              <a:rPr sz="2539" spc="-5" dirty="0"/>
              <a:t>way </a:t>
            </a:r>
            <a:r>
              <a:rPr sz="2539" dirty="0"/>
              <a:t>to </a:t>
            </a:r>
            <a:r>
              <a:rPr sz="2539" spc="-5" dirty="0"/>
              <a:t>find </a:t>
            </a:r>
            <a:r>
              <a:rPr sz="2539" spc="-9" dirty="0"/>
              <a:t>SCCs </a:t>
            </a:r>
            <a:r>
              <a:rPr sz="2539" spc="-5" dirty="0"/>
              <a:t>with </a:t>
            </a:r>
            <a:r>
              <a:rPr sz="2539" dirty="0"/>
              <a:t>a</a:t>
            </a:r>
            <a:r>
              <a:rPr sz="2539" spc="-109" dirty="0"/>
              <a:t> </a:t>
            </a:r>
            <a:r>
              <a:rPr sz="2539" spc="-5" dirty="0"/>
              <a:t>single  DFS!</a:t>
            </a:r>
            <a:endParaRPr sz="2539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06" y="2892336"/>
            <a:ext cx="8429985" cy="111962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lang="en-US" sz="7200" spc="-5" dirty="0">
                <a:solidFill>
                  <a:srgbClr val="191919"/>
                </a:solidFill>
              </a:rPr>
              <a:t>SCCs and</a:t>
            </a:r>
            <a:r>
              <a:rPr lang="en-US" sz="7200" spc="-73" dirty="0">
                <a:solidFill>
                  <a:srgbClr val="191919"/>
                </a:solidFill>
              </a:rPr>
              <a:t> </a:t>
            </a:r>
            <a:r>
              <a:rPr lang="en-US" sz="7200" spc="-5" dirty="0">
                <a:solidFill>
                  <a:srgbClr val="191919"/>
                </a:solidFill>
              </a:rPr>
              <a:t>DAGs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4951488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694" y="390144"/>
            <a:ext cx="7669904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Condensation</a:t>
            </a:r>
            <a:r>
              <a:rPr sz="3990" spc="-73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Graphs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391557" y="1356053"/>
            <a:ext cx="8568180" cy="5125300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449138" marR="27639" lvl="0" indent="-414589" algn="l" defTabSz="829178" rtl="0" eaLnBrk="1" fontAlgn="auto" latinLnBrk="0" hangingPunct="1">
              <a:lnSpc>
                <a:spcPts val="4081"/>
              </a:lnSpc>
              <a:spcBef>
                <a:spcPts val="544"/>
              </a:spcBef>
              <a:spcAft>
                <a:spcPts val="1088"/>
              </a:spcAft>
              <a:buClrTx/>
              <a:buSzTx/>
              <a:buFont typeface="Arial" panose="020B0604020202020204" pitchFamily="34" charset="0"/>
              <a:buChar char="•"/>
              <a:tabLst>
                <a:tab pos="4965279" algn="l"/>
              </a:tabLst>
              <a:defRPr/>
            </a:pP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</a:t>
            </a:r>
            <a:r>
              <a:rPr kumimoji="0" sz="2902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condensation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the directed</a:t>
            </a:r>
            <a:r>
              <a:rPr kumimoji="0" sz="2902" b="0" i="0" u="none" strike="noStrike" kern="1200" cap="none" spc="4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graph</a:t>
            </a:r>
            <a:r>
              <a:rPr kumimoji="0" sz="2902" b="0" i="0" u="none" strike="noStrike" kern="1200" cap="none" spc="41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1" u="none" strike="noStrike" kern="1200" cap="none" spc="-6" normalizeH="0" baseline="3000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</a:t>
            </a:r>
            <a:r>
              <a:rPr kumimoji="0" lang="en-US" sz="2902" b="0" i="1" u="none" strike="noStrike" kern="1200" cap="none" spc="-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whose nodes  are the SCCs 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and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whose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edges are  defined as</a:t>
            </a:r>
            <a:r>
              <a:rPr kumimoji="0" sz="2902" b="0" i="0" u="none" strike="noStrike" kern="1200" cap="none" spc="-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follows:</a:t>
            </a:r>
            <a:endParaRPr kumimoji="0" lang="en-CA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829178" marR="0" lvl="0" indent="0" algn="l" defTabSz="829178" rtl="0" eaLnBrk="1" fontAlgn="auto" latinLnBrk="0" hangingPunct="1">
              <a:lnSpc>
                <a:spcPts val="4081"/>
              </a:lnSpc>
              <a:spcBef>
                <a:spcPts val="544"/>
              </a:spcBef>
              <a:spcAft>
                <a:spcPts val="1088"/>
              </a:spcAft>
              <a:buClrTx/>
              <a:buSzTx/>
              <a:buFontTx/>
              <a:buNone/>
              <a:tabLst>
                <a:tab pos="6138795" algn="l"/>
              </a:tabLst>
              <a:defRPr/>
            </a:pP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(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₁,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₂) is an edge</a:t>
            </a:r>
            <a:r>
              <a:rPr kumimoji="0" lang="en-CA" sz="2720" b="1" i="0" u="none" strike="noStrike" kern="1200" cap="none" spc="4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in</a:t>
            </a:r>
            <a:r>
              <a:rPr kumimoji="0" lang="en-CA" sz="2720" b="1" i="0" u="none" strike="noStrike" kern="1200" cap="none" spc="4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G</a:t>
            </a:r>
            <a:r>
              <a:rPr kumimoji="0" lang="en-CA" sz="2720" b="1" i="1" u="none" strike="noStrike" kern="1200" cap="none" spc="-6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SCC</a:t>
            </a:r>
            <a:r>
              <a:rPr kumimoji="0" lang="en-CA" sz="2720" b="1" i="1" u="none" strike="noStrike" kern="1200" cap="none" spc="-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0" u="none" strike="noStrike" kern="1200" cap="none" spc="-5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iff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 </a:t>
            </a:r>
            <a:b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</a:b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∃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u 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∈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₁, 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v 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∈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₂. 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(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u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, 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v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) 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is an edge in</a:t>
            </a:r>
            <a:r>
              <a:rPr kumimoji="0" lang="en-CA" sz="2720" b="1" i="0" u="none" strike="noStrike" kern="1200" cap="none" spc="2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G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.</a:t>
            </a:r>
            <a:endParaRPr kumimoji="0" lang="en-CA" sz="27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</a:endParaRPr>
          </a:p>
          <a:p>
            <a:pPr marL="449138" marR="465261" lvl="0" indent="-414589" algn="l" defTabSz="829178" rtl="0" eaLnBrk="1" fontAlgn="auto" latinLnBrk="0" hangingPunct="1">
              <a:lnSpc>
                <a:spcPts val="4081"/>
              </a:lnSpc>
              <a:spcBef>
                <a:spcPts val="544"/>
              </a:spcBef>
              <a:spcAft>
                <a:spcPts val="1088"/>
              </a:spcAft>
              <a:buClrTx/>
              <a:buSzTx/>
              <a:buFont typeface="Arial" panose="020B0604020202020204" pitchFamily="34" charset="0"/>
              <a:buChar char="•"/>
              <a:tabLst>
                <a:tab pos="4533415" algn="l"/>
                <a:tab pos="6538988" algn="l"/>
              </a:tabLst>
              <a:defRPr/>
            </a:pP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 other words, if there is</a:t>
            </a:r>
            <a:r>
              <a:rPr kumimoji="0" sz="2902" b="0" i="0" u="none" strike="noStrike" kern="1200" cap="none" spc="8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</a:t>
            </a:r>
            <a:r>
              <a:rPr kumimoji="0" sz="2902" b="0" i="0" u="none" strike="noStrike" kern="1200" cap="none" spc="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edge</a:t>
            </a:r>
            <a:r>
              <a:rPr kumimoji="0" lang="en-US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</a:t>
            </a:r>
            <a:r>
              <a:rPr kumimoji="0" sz="2902" b="0" i="0" u="none" strike="noStrike" kern="1200" cap="none" spc="-27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from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node in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₁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node in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₂,  there is an edge</a:t>
            </a:r>
            <a:r>
              <a:rPr kumimoji="0" sz="2902" b="0" i="0" u="none" strike="noStrike" kern="1200" cap="none" spc="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</a:t>
            </a:r>
            <a:r>
              <a:rPr kumimoji="0" lang="en-US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from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₁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</a:t>
            </a:r>
            <a:r>
              <a:rPr kumimoji="0" sz="2902" b="0" i="0" u="none" strike="noStrike" kern="1200" cap="none" spc="-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₂.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300153933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179" y="1661237"/>
            <a:ext cx="7462610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5698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179" y="1661237"/>
            <a:ext cx="7462610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828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91184" y="2283121"/>
            <a:ext cx="537815" cy="716318"/>
          </a:xfrm>
          <a:custGeom>
            <a:avLst/>
            <a:gdLst/>
            <a:ahLst/>
            <a:cxnLst/>
            <a:rect l="l" t="t" r="r" b="b"/>
            <a:pathLst>
              <a:path w="593089" h="789939">
                <a:moveTo>
                  <a:pt x="0" y="0"/>
                </a:moveTo>
                <a:lnTo>
                  <a:pt x="593089" y="7899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86388" y="2964890"/>
            <a:ext cx="126680" cy="147410"/>
          </a:xfrm>
          <a:custGeom>
            <a:avLst/>
            <a:gdLst/>
            <a:ahLst/>
            <a:cxnLst/>
            <a:rect l="l" t="t" r="r" b="b"/>
            <a:pathLst>
              <a:path w="139700" h="162560">
                <a:moveTo>
                  <a:pt x="86360" y="0"/>
                </a:moveTo>
                <a:lnTo>
                  <a:pt x="0" y="64770"/>
                </a:lnTo>
                <a:lnTo>
                  <a:pt x="139700" y="162560"/>
                </a:lnTo>
                <a:lnTo>
                  <a:pt x="8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1972179"/>
            <a:ext cx="1310563" cy="0"/>
          </a:xfrm>
          <a:custGeom>
            <a:avLst/>
            <a:gdLst/>
            <a:ahLst/>
            <a:cxnLst/>
            <a:rect l="l" t="t" r="r" b="b"/>
            <a:pathLst>
              <a:path w="1445260">
                <a:moveTo>
                  <a:pt x="0" y="0"/>
                </a:moveTo>
                <a:lnTo>
                  <a:pt x="1445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05779" y="1923810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13068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64698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24010" y="4874305"/>
            <a:ext cx="688679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7594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05779" y="4825935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64131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5761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15194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66824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33031" y="3643204"/>
            <a:ext cx="912097" cy="912097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0" y="0"/>
                </a:moveTo>
                <a:lnTo>
                  <a:pt x="1005839" y="10058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05971" y="451614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66636" y="3423242"/>
            <a:ext cx="1103269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121665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26136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66636" y="1972179"/>
            <a:ext cx="1103269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121665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26136" y="1923810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12812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79881" y="2697710"/>
            <a:ext cx="582728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642620" y="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33431" y="2611337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284479" y="0"/>
                </a:moveTo>
                <a:lnTo>
                  <a:pt x="0" y="95250"/>
                </a:lnTo>
                <a:lnTo>
                  <a:pt x="284479" y="190500"/>
                </a:lnTo>
                <a:lnTo>
                  <a:pt x="28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868531"/>
            <a:ext cx="790022" cy="0"/>
          </a:xfrm>
          <a:custGeom>
            <a:avLst/>
            <a:gdLst/>
            <a:ahLst/>
            <a:cxnLst/>
            <a:rect l="l" t="t" r="r" b="b"/>
            <a:pathLst>
              <a:path w="871220">
                <a:moveTo>
                  <a:pt x="0" y="0"/>
                </a:moveTo>
                <a:lnTo>
                  <a:pt x="87122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87927" y="1782158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79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18826" y="3941479"/>
            <a:ext cx="0" cy="168139"/>
          </a:xfrm>
          <a:custGeom>
            <a:avLst/>
            <a:gdLst/>
            <a:ahLst/>
            <a:cxnLst/>
            <a:rect l="l" t="t" r="r" b="b"/>
            <a:pathLst>
              <a:path h="185420">
                <a:moveTo>
                  <a:pt x="0" y="0"/>
                </a:moveTo>
                <a:lnTo>
                  <a:pt x="0" y="185419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32453" y="4098101"/>
            <a:ext cx="172746" cy="257967"/>
          </a:xfrm>
          <a:custGeom>
            <a:avLst/>
            <a:gdLst/>
            <a:ahLst/>
            <a:cxnLst/>
            <a:rect l="l" t="t" r="r" b="b"/>
            <a:pathLst>
              <a:path w="190500" h="284479">
                <a:moveTo>
                  <a:pt x="190500" y="0"/>
                </a:moveTo>
                <a:lnTo>
                  <a:pt x="0" y="0"/>
                </a:lnTo>
                <a:lnTo>
                  <a:pt x="95250" y="284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874305"/>
            <a:ext cx="168139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7927" y="4787932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79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91773" y="3941479"/>
            <a:ext cx="0" cy="168139"/>
          </a:xfrm>
          <a:custGeom>
            <a:avLst/>
            <a:gdLst/>
            <a:ahLst/>
            <a:cxnLst/>
            <a:rect l="l" t="t" r="r" b="b"/>
            <a:pathLst>
              <a:path h="185420">
                <a:moveTo>
                  <a:pt x="0" y="0"/>
                </a:moveTo>
                <a:lnTo>
                  <a:pt x="0" y="185419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05400" y="4098101"/>
            <a:ext cx="172746" cy="257967"/>
          </a:xfrm>
          <a:custGeom>
            <a:avLst/>
            <a:gdLst/>
            <a:ahLst/>
            <a:cxnLst/>
            <a:rect l="l" t="t" r="r" b="b"/>
            <a:pathLst>
              <a:path w="190500" h="284479">
                <a:moveTo>
                  <a:pt x="190500" y="0"/>
                </a:moveTo>
                <a:lnTo>
                  <a:pt x="0" y="0"/>
                </a:lnTo>
                <a:lnTo>
                  <a:pt x="95250" y="284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2698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7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6474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565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332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332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3323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365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92744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92744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2744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23075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97912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97912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97912" y="44654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28243" y="52946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04237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04237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04237" y="44654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33416" y="52946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65652" y="2697710"/>
            <a:ext cx="2371221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929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5356" y="2611337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8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58953" y="2697710"/>
            <a:ext cx="2033791" cy="0"/>
          </a:xfrm>
          <a:custGeom>
            <a:avLst/>
            <a:gdLst/>
            <a:ahLst/>
            <a:cxnLst/>
            <a:rect l="l" t="t" r="r" b="b"/>
            <a:pathLst>
              <a:path w="2242820">
                <a:moveTo>
                  <a:pt x="2242819" y="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12502" y="2611337"/>
            <a:ext cx="259118" cy="172746"/>
          </a:xfrm>
          <a:custGeom>
            <a:avLst/>
            <a:gdLst/>
            <a:ahLst/>
            <a:cxnLst/>
            <a:rect l="l" t="t" r="r" b="b"/>
            <a:pathLst>
              <a:path w="285750" h="190500">
                <a:moveTo>
                  <a:pt x="285750" y="0"/>
                </a:moveTo>
                <a:lnTo>
                  <a:pt x="0" y="95250"/>
                </a:lnTo>
                <a:lnTo>
                  <a:pt x="285750" y="19050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88117" y="2991378"/>
            <a:ext cx="1217281" cy="1294440"/>
          </a:xfrm>
          <a:custGeom>
            <a:avLst/>
            <a:gdLst/>
            <a:ahLst/>
            <a:cxnLst/>
            <a:rect l="l" t="t" r="r" b="b"/>
            <a:pathLst>
              <a:path w="1342389" h="1427479">
                <a:moveTo>
                  <a:pt x="1342389" y="0"/>
                </a:moveTo>
                <a:lnTo>
                  <a:pt x="0" y="142748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8826" y="4219023"/>
            <a:ext cx="239541" cy="246450"/>
          </a:xfrm>
          <a:custGeom>
            <a:avLst/>
            <a:gdLst/>
            <a:ahLst/>
            <a:cxnLst/>
            <a:rect l="l" t="t" r="r" b="b"/>
            <a:pathLst>
              <a:path w="264160" h="271779">
                <a:moveTo>
                  <a:pt x="125729" y="0"/>
                </a:moveTo>
                <a:lnTo>
                  <a:pt x="0" y="271779"/>
                </a:lnTo>
                <a:lnTo>
                  <a:pt x="264160" y="129539"/>
                </a:lnTo>
                <a:lnTo>
                  <a:pt x="12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91580" y="2991378"/>
            <a:ext cx="101344" cy="1228797"/>
          </a:xfrm>
          <a:custGeom>
            <a:avLst/>
            <a:gdLst/>
            <a:ahLst/>
            <a:cxnLst/>
            <a:rect l="l" t="t" r="r" b="b"/>
            <a:pathLst>
              <a:path w="111760" h="1355089">
                <a:moveTo>
                  <a:pt x="0" y="0"/>
                </a:moveTo>
                <a:lnTo>
                  <a:pt x="111760" y="1355089"/>
                </a:lnTo>
              </a:path>
            </a:pathLst>
          </a:custGeom>
          <a:ln w="54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06552" y="4201749"/>
            <a:ext cx="171594" cy="263725"/>
          </a:xfrm>
          <a:custGeom>
            <a:avLst/>
            <a:gdLst/>
            <a:ahLst/>
            <a:cxnLst/>
            <a:rect l="l" t="t" r="r" b="b"/>
            <a:pathLst>
              <a:path w="189229" h="290829">
                <a:moveTo>
                  <a:pt x="189229" y="0"/>
                </a:moveTo>
                <a:lnTo>
                  <a:pt x="0" y="15239"/>
                </a:lnTo>
                <a:lnTo>
                  <a:pt x="116839" y="29082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33416" y="4880063"/>
            <a:ext cx="1018047" cy="0"/>
          </a:xfrm>
          <a:custGeom>
            <a:avLst/>
            <a:gdLst/>
            <a:ahLst/>
            <a:cxnLst/>
            <a:rect l="l" t="t" r="r" b="b"/>
            <a:pathLst>
              <a:path w="1122679">
                <a:moveTo>
                  <a:pt x="0" y="0"/>
                </a:moveTo>
                <a:lnTo>
                  <a:pt x="1122679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39946" y="4793690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8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22237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0" y="624763"/>
            <a:ext cx="2487537" cy="5596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0807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0" y="624763"/>
            <a:ext cx="2487537" cy="5596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8269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69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81407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2971800" y="2971800"/>
                </a:lnTo>
                <a:lnTo>
                  <a:pt x="3200400" y="2743200"/>
                </a:lnTo>
                <a:lnTo>
                  <a:pt x="3200400" y="2057400"/>
                </a:lnTo>
                <a:lnTo>
                  <a:pt x="81407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28600"/>
                </a:moveTo>
                <a:lnTo>
                  <a:pt x="228600" y="0"/>
                </a:lnTo>
                <a:lnTo>
                  <a:pt x="814070" y="0"/>
                </a:lnTo>
                <a:lnTo>
                  <a:pt x="3200400" y="2057400"/>
                </a:lnTo>
                <a:lnTo>
                  <a:pt x="3200400" y="2743200"/>
                </a:lnTo>
                <a:lnTo>
                  <a:pt x="2971800" y="2971800"/>
                </a:lnTo>
                <a:lnTo>
                  <a:pt x="228600" y="2971800"/>
                </a:lnTo>
                <a:lnTo>
                  <a:pt x="0" y="2743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7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29718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685800" y="2971800"/>
                </a:lnTo>
                <a:lnTo>
                  <a:pt x="3200400" y="914400"/>
                </a:lnTo>
                <a:lnTo>
                  <a:pt x="3200400" y="2286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7432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971800" y="0"/>
                </a:lnTo>
                <a:lnTo>
                  <a:pt x="3200400" y="228600"/>
                </a:lnTo>
                <a:lnTo>
                  <a:pt x="3200400" y="914400"/>
                </a:lnTo>
                <a:lnTo>
                  <a:pt x="685800" y="2971800"/>
                </a:lnTo>
                <a:lnTo>
                  <a:pt x="228600" y="2971800"/>
                </a:lnTo>
                <a:lnTo>
                  <a:pt x="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0" y="624763"/>
            <a:ext cx="2487537" cy="5596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0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11" y="2530723"/>
            <a:ext cx="8706378" cy="76523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4897" spc="-5" dirty="0">
                <a:solidFill>
                  <a:srgbClr val="191919"/>
                </a:solidFill>
              </a:rPr>
              <a:t>Connected</a:t>
            </a:r>
            <a:r>
              <a:rPr sz="4897" spc="-73" dirty="0">
                <a:solidFill>
                  <a:srgbClr val="191919"/>
                </a:solidFill>
              </a:rPr>
              <a:t> </a:t>
            </a:r>
            <a:r>
              <a:rPr sz="4897" spc="-5" dirty="0">
                <a:solidFill>
                  <a:srgbClr val="191919"/>
                </a:solidFill>
              </a:rPr>
              <a:t>Components</a:t>
            </a:r>
            <a:endParaRPr sz="489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69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81407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2971800" y="2971800"/>
                </a:lnTo>
                <a:lnTo>
                  <a:pt x="3200400" y="2743200"/>
                </a:lnTo>
                <a:lnTo>
                  <a:pt x="3200400" y="2057400"/>
                </a:lnTo>
                <a:lnTo>
                  <a:pt x="81407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28600"/>
                </a:moveTo>
                <a:lnTo>
                  <a:pt x="228600" y="0"/>
                </a:lnTo>
                <a:lnTo>
                  <a:pt x="814070" y="0"/>
                </a:lnTo>
                <a:lnTo>
                  <a:pt x="3200400" y="2057400"/>
                </a:lnTo>
                <a:lnTo>
                  <a:pt x="3200400" y="2743200"/>
                </a:lnTo>
                <a:lnTo>
                  <a:pt x="2971800" y="2971800"/>
                </a:lnTo>
                <a:lnTo>
                  <a:pt x="228600" y="2971800"/>
                </a:lnTo>
                <a:lnTo>
                  <a:pt x="0" y="2743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7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29718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685800" y="2971800"/>
                </a:lnTo>
                <a:lnTo>
                  <a:pt x="3200400" y="914400"/>
                </a:lnTo>
                <a:lnTo>
                  <a:pt x="3200400" y="2286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7432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971800" y="0"/>
                </a:lnTo>
                <a:lnTo>
                  <a:pt x="3200400" y="228600"/>
                </a:lnTo>
                <a:lnTo>
                  <a:pt x="3200400" y="914400"/>
                </a:lnTo>
                <a:lnTo>
                  <a:pt x="685800" y="2971800"/>
                </a:lnTo>
                <a:lnTo>
                  <a:pt x="228600" y="2971800"/>
                </a:lnTo>
                <a:lnTo>
                  <a:pt x="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40325" y="1155667"/>
            <a:ext cx="1318625" cy="1127453"/>
          </a:xfrm>
          <a:custGeom>
            <a:avLst/>
            <a:gdLst/>
            <a:ahLst/>
            <a:cxnLst/>
            <a:rect l="l" t="t" r="r" b="b"/>
            <a:pathLst>
              <a:path w="1454150" h="1243330">
                <a:moveTo>
                  <a:pt x="0" y="0"/>
                </a:moveTo>
                <a:lnTo>
                  <a:pt x="1454150" y="12433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22097" y="2241661"/>
            <a:ext cx="143955" cy="132438"/>
          </a:xfrm>
          <a:custGeom>
            <a:avLst/>
            <a:gdLst/>
            <a:ahLst/>
            <a:cxnLst/>
            <a:rect l="l" t="t" r="r" b="b"/>
            <a:pathLst>
              <a:path w="158750" h="146050">
                <a:moveTo>
                  <a:pt x="71120" y="0"/>
                </a:moveTo>
                <a:lnTo>
                  <a:pt x="0" y="82550"/>
                </a:lnTo>
                <a:lnTo>
                  <a:pt x="158750" y="146050"/>
                </a:lnTo>
                <a:lnTo>
                  <a:pt x="7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6015" y="1246647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36495" y="213571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86015" y="290500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37646" y="3794069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7427" y="2814026"/>
            <a:ext cx="1318625" cy="1127453"/>
          </a:xfrm>
          <a:custGeom>
            <a:avLst/>
            <a:gdLst/>
            <a:ahLst/>
            <a:cxnLst/>
            <a:rect l="l" t="t" r="r" b="b"/>
            <a:pathLst>
              <a:path w="1454150" h="1243329">
                <a:moveTo>
                  <a:pt x="1454150" y="0"/>
                </a:moveTo>
                <a:lnTo>
                  <a:pt x="0" y="12433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40325" y="3900019"/>
            <a:ext cx="143955" cy="132438"/>
          </a:xfrm>
          <a:custGeom>
            <a:avLst/>
            <a:gdLst/>
            <a:ahLst/>
            <a:cxnLst/>
            <a:rect l="l" t="t" r="r" b="b"/>
            <a:pathLst>
              <a:path w="158750" h="146050">
                <a:moveTo>
                  <a:pt x="87629" y="0"/>
                </a:moveTo>
                <a:lnTo>
                  <a:pt x="0" y="146050"/>
                </a:lnTo>
                <a:lnTo>
                  <a:pt x="158750" y="82550"/>
                </a:lnTo>
                <a:lnTo>
                  <a:pt x="876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71804" y="4252421"/>
            <a:ext cx="1103269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121666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1305" y="4204051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162560" y="0"/>
                </a:moveTo>
                <a:lnTo>
                  <a:pt x="0" y="53339"/>
                </a:lnTo>
                <a:lnTo>
                  <a:pt x="162560" y="107950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6015" y="4563363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37646" y="54524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20363" y="290500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71993" y="3794069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9943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015" y="4356068"/>
            <a:ext cx="0" cy="582728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619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00794" y="4927280"/>
            <a:ext cx="171594" cy="257967"/>
          </a:xfrm>
          <a:custGeom>
            <a:avLst/>
            <a:gdLst/>
            <a:ahLst/>
            <a:cxnLst/>
            <a:rect l="l" t="t" r="r" b="b"/>
            <a:pathLst>
              <a:path w="189229" h="284479">
                <a:moveTo>
                  <a:pt x="189229" y="0"/>
                </a:moveTo>
                <a:lnTo>
                  <a:pt x="0" y="0"/>
                </a:lnTo>
                <a:lnTo>
                  <a:pt x="93979" y="28447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6015" y="2905005"/>
            <a:ext cx="0" cy="582728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62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0794" y="3476217"/>
            <a:ext cx="171594" cy="257967"/>
          </a:xfrm>
          <a:custGeom>
            <a:avLst/>
            <a:gdLst/>
            <a:ahLst/>
            <a:cxnLst/>
            <a:rect l="l" t="t" r="r" b="b"/>
            <a:pathLst>
              <a:path w="189229" h="284479">
                <a:moveTo>
                  <a:pt x="189229" y="0"/>
                </a:moveTo>
                <a:lnTo>
                  <a:pt x="0" y="0"/>
                </a:lnTo>
                <a:lnTo>
                  <a:pt x="93979" y="28447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363" y="2905005"/>
            <a:ext cx="0" cy="582728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62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5142" y="3476217"/>
            <a:ext cx="171594" cy="257967"/>
          </a:xfrm>
          <a:custGeom>
            <a:avLst/>
            <a:gdLst/>
            <a:ahLst/>
            <a:cxnLst/>
            <a:rect l="l" t="t" r="r" b="b"/>
            <a:pathLst>
              <a:path w="189229" h="284479">
                <a:moveTo>
                  <a:pt x="189229" y="0"/>
                </a:moveTo>
                <a:lnTo>
                  <a:pt x="0" y="0"/>
                </a:lnTo>
                <a:lnTo>
                  <a:pt x="93979" y="28447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89662" y="1246648"/>
            <a:ext cx="0" cy="582728"/>
          </a:xfrm>
          <a:custGeom>
            <a:avLst/>
            <a:gdLst/>
            <a:ahLst/>
            <a:cxnLst/>
            <a:rect l="l" t="t" r="r" b="b"/>
            <a:pathLst>
              <a:path h="642619">
                <a:moveTo>
                  <a:pt x="0" y="0"/>
                </a:moveTo>
                <a:lnTo>
                  <a:pt x="0" y="64262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3289" y="1817859"/>
            <a:ext cx="172746" cy="257967"/>
          </a:xfrm>
          <a:custGeom>
            <a:avLst/>
            <a:gdLst/>
            <a:ahLst/>
            <a:cxnLst/>
            <a:rect l="l" t="t" r="r" b="b"/>
            <a:pathLst>
              <a:path w="190500" h="284480">
                <a:moveTo>
                  <a:pt x="190500" y="0"/>
                </a:moveTo>
                <a:lnTo>
                  <a:pt x="0" y="0"/>
                </a:lnTo>
                <a:lnTo>
                  <a:pt x="95250" y="284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69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81407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2971800" y="2971800"/>
                </a:lnTo>
                <a:lnTo>
                  <a:pt x="3200400" y="2743200"/>
                </a:lnTo>
                <a:lnTo>
                  <a:pt x="3200400" y="2057400"/>
                </a:lnTo>
                <a:lnTo>
                  <a:pt x="81407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28600"/>
                </a:moveTo>
                <a:lnTo>
                  <a:pt x="228600" y="0"/>
                </a:lnTo>
                <a:lnTo>
                  <a:pt x="814070" y="0"/>
                </a:lnTo>
                <a:lnTo>
                  <a:pt x="3200400" y="2057400"/>
                </a:lnTo>
                <a:lnTo>
                  <a:pt x="3200400" y="2743200"/>
                </a:lnTo>
                <a:lnTo>
                  <a:pt x="2971800" y="2971800"/>
                </a:lnTo>
                <a:lnTo>
                  <a:pt x="228600" y="2971800"/>
                </a:lnTo>
                <a:lnTo>
                  <a:pt x="0" y="2743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7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29718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685800" y="2971800"/>
                </a:lnTo>
                <a:lnTo>
                  <a:pt x="3200400" y="914400"/>
                </a:lnTo>
                <a:lnTo>
                  <a:pt x="3200400" y="2286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7432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971800" y="0"/>
                </a:lnTo>
                <a:lnTo>
                  <a:pt x="3200400" y="228600"/>
                </a:lnTo>
                <a:lnTo>
                  <a:pt x="3200400" y="914400"/>
                </a:lnTo>
                <a:lnTo>
                  <a:pt x="685800" y="2971800"/>
                </a:lnTo>
                <a:lnTo>
                  <a:pt x="228600" y="2971800"/>
                </a:lnTo>
                <a:lnTo>
                  <a:pt x="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0213" y="3112300"/>
            <a:ext cx="674859" cy="844150"/>
          </a:xfrm>
          <a:custGeom>
            <a:avLst/>
            <a:gdLst/>
            <a:ahLst/>
            <a:cxnLst/>
            <a:rect l="l" t="t" r="r" b="b"/>
            <a:pathLst>
              <a:path w="744220" h="930910">
                <a:moveTo>
                  <a:pt x="744220" y="0"/>
                </a:moveTo>
                <a:lnTo>
                  <a:pt x="0" y="93091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3893109"/>
            <a:ext cx="228024" cy="255663"/>
          </a:xfrm>
          <a:custGeom>
            <a:avLst/>
            <a:gdLst/>
            <a:ahLst/>
            <a:cxnLst/>
            <a:rect l="l" t="t" r="r" b="b"/>
            <a:pathLst>
              <a:path w="251460" h="281939">
                <a:moveTo>
                  <a:pt x="104139" y="0"/>
                </a:moveTo>
                <a:lnTo>
                  <a:pt x="0" y="281939"/>
                </a:lnTo>
                <a:lnTo>
                  <a:pt x="251460" y="119379"/>
                </a:lnTo>
                <a:lnTo>
                  <a:pt x="104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1411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103935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103935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4010" y="103935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5318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4938" y="218523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4938" y="218523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4938" y="21852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4117" y="30144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4938" y="38320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4938" y="38320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4938" y="38320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74117" y="46612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4010" y="477065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477065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47706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53189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32267" y="1747610"/>
            <a:ext cx="565454" cy="430712"/>
          </a:xfrm>
          <a:custGeom>
            <a:avLst/>
            <a:gdLst/>
            <a:ahLst/>
            <a:cxnLst/>
            <a:rect l="l" t="t" r="r" b="b"/>
            <a:pathLst>
              <a:path w="623570" h="474980">
                <a:moveTo>
                  <a:pt x="0" y="0"/>
                </a:moveTo>
                <a:lnTo>
                  <a:pt x="623570" y="474979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44746" y="2113830"/>
            <a:ext cx="221114" cy="192323"/>
          </a:xfrm>
          <a:custGeom>
            <a:avLst/>
            <a:gdLst/>
            <a:ahLst/>
            <a:cxnLst/>
            <a:rect l="l" t="t" r="r" b="b"/>
            <a:pathLst>
              <a:path w="243839" h="212089">
                <a:moveTo>
                  <a:pt x="99060" y="0"/>
                </a:moveTo>
                <a:lnTo>
                  <a:pt x="0" y="129539"/>
                </a:lnTo>
                <a:lnTo>
                  <a:pt x="243839" y="212089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9527" y="3014411"/>
            <a:ext cx="0" cy="605761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802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5822" y="3610958"/>
            <a:ext cx="147410" cy="221114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162560" y="0"/>
                </a:moveTo>
                <a:lnTo>
                  <a:pt x="0" y="0"/>
                </a:lnTo>
                <a:lnTo>
                  <a:pt x="81279" y="243839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38599" y="1868531"/>
            <a:ext cx="0" cy="2690225"/>
          </a:xfrm>
          <a:custGeom>
            <a:avLst/>
            <a:gdLst/>
            <a:ahLst/>
            <a:cxnLst/>
            <a:rect l="l" t="t" r="r" b="b"/>
            <a:pathLst>
              <a:path h="2966720">
                <a:moveTo>
                  <a:pt x="0" y="0"/>
                </a:moveTo>
                <a:lnTo>
                  <a:pt x="0" y="296672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64894" y="4549542"/>
            <a:ext cx="147410" cy="221114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162559" y="0"/>
                </a:moveTo>
                <a:lnTo>
                  <a:pt x="0" y="0"/>
                </a:lnTo>
                <a:lnTo>
                  <a:pt x="81279" y="243839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04819" y="2893489"/>
            <a:ext cx="661040" cy="1800009"/>
          </a:xfrm>
          <a:custGeom>
            <a:avLst/>
            <a:gdLst/>
            <a:ahLst/>
            <a:cxnLst/>
            <a:rect l="l" t="t" r="r" b="b"/>
            <a:pathLst>
              <a:path w="728979" h="1985010">
                <a:moveTo>
                  <a:pt x="728979" y="0"/>
                </a:moveTo>
                <a:lnTo>
                  <a:pt x="0" y="198501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32267" y="4658948"/>
            <a:ext cx="145106" cy="232631"/>
          </a:xfrm>
          <a:custGeom>
            <a:avLst/>
            <a:gdLst/>
            <a:ahLst/>
            <a:cxnLst/>
            <a:rect l="l" t="t" r="r" b="b"/>
            <a:pathLst>
              <a:path w="160020" h="256539">
                <a:moveTo>
                  <a:pt x="7620" y="0"/>
                </a:moveTo>
                <a:lnTo>
                  <a:pt x="0" y="256539"/>
                </a:lnTo>
                <a:lnTo>
                  <a:pt x="160020" y="558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98295" y="4540330"/>
            <a:ext cx="467565" cy="491749"/>
          </a:xfrm>
          <a:custGeom>
            <a:avLst/>
            <a:gdLst/>
            <a:ahLst/>
            <a:cxnLst/>
            <a:rect l="l" t="t" r="r" b="b"/>
            <a:pathLst>
              <a:path w="515620" h="542289">
                <a:moveTo>
                  <a:pt x="515619" y="0"/>
                </a:moveTo>
                <a:lnTo>
                  <a:pt x="0" y="542289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53189" y="4974497"/>
            <a:ext cx="206142" cy="210750"/>
          </a:xfrm>
          <a:custGeom>
            <a:avLst/>
            <a:gdLst/>
            <a:ahLst/>
            <a:cxnLst/>
            <a:rect l="l" t="t" r="r" b="b"/>
            <a:pathLst>
              <a:path w="227329" h="232410">
                <a:moveTo>
                  <a:pt x="109220" y="0"/>
                </a:moveTo>
                <a:lnTo>
                  <a:pt x="0" y="232410"/>
                </a:lnTo>
                <a:lnTo>
                  <a:pt x="227329" y="1117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60289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5423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0356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165" y="506145"/>
            <a:ext cx="4895034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b="0" spc="-5" dirty="0">
                <a:solidFill>
                  <a:srgbClr val="191919"/>
                </a:solidFill>
              </a:rPr>
              <a:t>An Amazing</a:t>
            </a:r>
            <a:r>
              <a:rPr sz="3990" b="0" spc="-59" dirty="0">
                <a:solidFill>
                  <a:srgbClr val="191919"/>
                </a:solidFill>
              </a:rPr>
              <a:t> </a:t>
            </a:r>
            <a:r>
              <a:rPr sz="3990" b="0" spc="-9" dirty="0">
                <a:solidFill>
                  <a:srgbClr val="191919"/>
                </a:solidFill>
              </a:rPr>
              <a:t>Result</a:t>
            </a:r>
            <a:endParaRPr sz="3990"/>
          </a:p>
        </p:txBody>
      </p:sp>
      <p:sp>
        <p:nvSpPr>
          <p:cNvPr id="3" name="object 3"/>
          <p:cNvSpPr txBox="1"/>
          <p:nvPr/>
        </p:nvSpPr>
        <p:spPr>
          <a:xfrm>
            <a:off x="543573" y="1695786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15" b="0" i="0" u="none" strike="noStrike" kern="1200" cap="none" spc="24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3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73" y="2720744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15" b="0" i="0" u="none" strike="noStrike" kern="1200" cap="none" spc="24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3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207" y="1573711"/>
            <a:ext cx="7737851" cy="1495163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34549" marR="27639" lvl="0" indent="0" algn="l" defTabSz="829178" rtl="0" eaLnBrk="1" fontAlgn="auto" latinLnBrk="0" hangingPunct="1">
              <a:lnSpc>
                <a:spcPts val="3391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Tx/>
              <a:buNone/>
              <a:tabLst>
                <a:tab pos="3530340" algn="l"/>
              </a:tabLst>
              <a:defRPr/>
            </a:pPr>
            <a:r>
              <a:rPr kumimoji="0" sz="2902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Theorem: </a:t>
            </a:r>
            <a:r>
              <a:rPr kumimoji="0" sz="2902" b="0" i="0" u="none" strike="noStrike" kern="1200" cap="none" spc="-5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For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,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 condensation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516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	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</a:t>
            </a:r>
            <a:r>
              <a:rPr kumimoji="0" sz="2902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DAG.</a:t>
            </a:r>
            <a:endParaRPr kumimoji="0" sz="290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34549" marR="0" lvl="0" indent="0" algn="l" defTabSz="829178" rtl="0" eaLnBrk="1" fontAlgn="auto" latinLnBrk="0" hangingPunct="1">
              <a:lnSpc>
                <a:spcPct val="100000"/>
              </a:lnSpc>
              <a:spcBef>
                <a:spcPts val="10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Proof Sketch:</a:t>
            </a:r>
            <a:endParaRPr kumimoji="0" sz="290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335180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6555" y="231261"/>
            <a:ext cx="5442012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lang="en-US" sz="3990" spc="-5" dirty="0">
                <a:solidFill>
                  <a:srgbClr val="191919"/>
                </a:solidFill>
              </a:rPr>
              <a:t>Conclusion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564100" y="1002995"/>
            <a:ext cx="7992765" cy="2109305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491749" marR="27639" lvl="0" indent="-457200" algn="l" defTabSz="829178" rtl="0" eaLnBrk="1" fontAlgn="auto" latinLnBrk="0" hangingPunct="1">
              <a:lnSpc>
                <a:spcPct val="150000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530340" algn="l"/>
              </a:tabLst>
              <a:defRPr/>
            </a:pPr>
            <a:r>
              <a:rPr kumimoji="0" sz="2902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Theorem: </a:t>
            </a:r>
            <a:r>
              <a:rPr kumimoji="0" sz="2902" b="0" i="0" u="none" strike="noStrike" kern="1200" cap="none" spc="-5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For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,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 condensation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516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	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</a:t>
            </a:r>
            <a:r>
              <a:rPr kumimoji="0" sz="2902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DAG.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491749" marR="0" lvl="0" indent="-457200" algn="l" defTabSz="829178" rtl="0" eaLnBrk="1" fontAlgn="auto" latinLnBrk="0" hangingPunct="1">
              <a:lnSpc>
                <a:spcPct val="150000"/>
              </a:lnSpc>
              <a:spcBef>
                <a:spcPts val="10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Proof Sketch: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95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9695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24010" y="4045126"/>
            <a:ext cx="1861046" cy="0"/>
          </a:xfrm>
          <a:custGeom>
            <a:avLst/>
            <a:gdLst/>
            <a:ahLst/>
            <a:cxnLst/>
            <a:rect l="l" t="t" r="r" b="b"/>
            <a:pathLst>
              <a:path w="2052320">
                <a:moveTo>
                  <a:pt x="0" y="0"/>
                </a:moveTo>
                <a:lnTo>
                  <a:pt x="205232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5842" y="3971421"/>
            <a:ext cx="221114" cy="14741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59"/>
                </a:lnTo>
                <a:lnTo>
                  <a:pt x="243839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6555" y="4563363"/>
            <a:ext cx="826876" cy="1332444"/>
          </a:xfrm>
          <a:custGeom>
            <a:avLst/>
            <a:gdLst/>
            <a:ahLst/>
            <a:cxnLst/>
            <a:rect l="l" t="t" r="r" b="b"/>
            <a:pathLst>
              <a:path w="911859" h="1469389">
                <a:moveTo>
                  <a:pt x="911860" y="0"/>
                </a:moveTo>
                <a:lnTo>
                  <a:pt x="911318" y="71404"/>
                </a:lnTo>
                <a:lnTo>
                  <a:pt x="909693" y="140669"/>
                </a:lnTo>
                <a:lnTo>
                  <a:pt x="906984" y="207823"/>
                </a:lnTo>
                <a:lnTo>
                  <a:pt x="903191" y="272893"/>
                </a:lnTo>
                <a:lnTo>
                  <a:pt x="898315" y="335908"/>
                </a:lnTo>
                <a:lnTo>
                  <a:pt x="892354" y="396894"/>
                </a:lnTo>
                <a:lnTo>
                  <a:pt x="885310" y="455880"/>
                </a:lnTo>
                <a:lnTo>
                  <a:pt x="877182" y="512894"/>
                </a:lnTo>
                <a:lnTo>
                  <a:pt x="867969" y="567963"/>
                </a:lnTo>
                <a:lnTo>
                  <a:pt x="857672" y="621115"/>
                </a:lnTo>
                <a:lnTo>
                  <a:pt x="846290" y="672377"/>
                </a:lnTo>
                <a:lnTo>
                  <a:pt x="833824" y="721779"/>
                </a:lnTo>
                <a:lnTo>
                  <a:pt x="820272" y="769346"/>
                </a:lnTo>
                <a:lnTo>
                  <a:pt x="805637" y="815107"/>
                </a:lnTo>
                <a:lnTo>
                  <a:pt x="789916" y="859090"/>
                </a:lnTo>
                <a:lnTo>
                  <a:pt x="773110" y="901323"/>
                </a:lnTo>
                <a:lnTo>
                  <a:pt x="755219" y="941833"/>
                </a:lnTo>
                <a:lnTo>
                  <a:pt x="736243" y="980647"/>
                </a:lnTo>
                <a:lnTo>
                  <a:pt x="716181" y="1017795"/>
                </a:lnTo>
                <a:lnTo>
                  <a:pt x="695034" y="1053303"/>
                </a:lnTo>
                <a:lnTo>
                  <a:pt x="672801" y="1087199"/>
                </a:lnTo>
                <a:lnTo>
                  <a:pt x="649483" y="1119511"/>
                </a:lnTo>
                <a:lnTo>
                  <a:pt x="625078" y="1150267"/>
                </a:lnTo>
                <a:lnTo>
                  <a:pt x="599588" y="1179495"/>
                </a:lnTo>
                <a:lnTo>
                  <a:pt x="573012" y="1207221"/>
                </a:lnTo>
                <a:lnTo>
                  <a:pt x="545350" y="1233475"/>
                </a:lnTo>
                <a:lnTo>
                  <a:pt x="486766" y="1281674"/>
                </a:lnTo>
                <a:lnTo>
                  <a:pt x="423836" y="1324315"/>
                </a:lnTo>
                <a:lnTo>
                  <a:pt x="390741" y="1343619"/>
                </a:lnTo>
                <a:lnTo>
                  <a:pt x="356560" y="1361618"/>
                </a:lnTo>
                <a:lnTo>
                  <a:pt x="321291" y="1378337"/>
                </a:lnTo>
                <a:lnTo>
                  <a:pt x="284935" y="1393806"/>
                </a:lnTo>
                <a:lnTo>
                  <a:pt x="247493" y="1408051"/>
                </a:lnTo>
                <a:lnTo>
                  <a:pt x="208963" y="1421101"/>
                </a:lnTo>
                <a:lnTo>
                  <a:pt x="169345" y="1432983"/>
                </a:lnTo>
                <a:lnTo>
                  <a:pt x="128640" y="1443726"/>
                </a:lnTo>
                <a:lnTo>
                  <a:pt x="86848" y="1453355"/>
                </a:lnTo>
                <a:lnTo>
                  <a:pt x="43968" y="1461901"/>
                </a:lnTo>
                <a:lnTo>
                  <a:pt x="0" y="1469390"/>
                </a:lnTo>
              </a:path>
            </a:pathLst>
          </a:custGeom>
          <a:ln w="36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6957" y="5819799"/>
            <a:ext cx="225721" cy="147410"/>
          </a:xfrm>
          <a:custGeom>
            <a:avLst/>
            <a:gdLst/>
            <a:ahLst/>
            <a:cxnLst/>
            <a:rect l="l" t="t" r="r" b="b"/>
            <a:pathLst>
              <a:path w="248920" h="162559">
                <a:moveTo>
                  <a:pt x="237489" y="0"/>
                </a:moveTo>
                <a:lnTo>
                  <a:pt x="0" y="100329"/>
                </a:lnTo>
                <a:lnTo>
                  <a:pt x="248920" y="162559"/>
                </a:lnTo>
                <a:lnTo>
                  <a:pt x="2374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4153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1063" y="255459"/>
            <a:ext cx="6050568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An Amazing</a:t>
            </a:r>
            <a:r>
              <a:rPr sz="3990" spc="-59" dirty="0">
                <a:solidFill>
                  <a:srgbClr val="191919"/>
                </a:solidFill>
              </a:rPr>
              <a:t> </a:t>
            </a:r>
            <a:r>
              <a:rPr sz="3990" spc="-9" dirty="0">
                <a:solidFill>
                  <a:srgbClr val="191919"/>
                </a:solidFill>
              </a:rPr>
              <a:t>Result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507045" y="1002995"/>
            <a:ext cx="8129910" cy="2109305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491749" marR="27639" lvl="0" indent="-457200" algn="l" defTabSz="829178" rtl="0" eaLnBrk="1" fontAlgn="auto" latinLnBrk="0" hangingPunct="1">
              <a:lnSpc>
                <a:spcPct val="150000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3530340" algn="l"/>
              </a:tabLst>
              <a:defRPr/>
            </a:pPr>
            <a:r>
              <a:rPr kumimoji="0" sz="2902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Theorem: </a:t>
            </a:r>
            <a:r>
              <a:rPr kumimoji="0" sz="2902" b="0" i="0" u="none" strike="noStrike" kern="1200" cap="none" spc="-5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For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,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 condensation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516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	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</a:t>
            </a:r>
            <a:r>
              <a:rPr kumimoji="0" sz="2902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DAG.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491749" marR="0" lvl="0" indent="-457200" algn="l" defTabSz="829178" rtl="0" eaLnBrk="1" fontAlgn="auto" latinLnBrk="0" hangingPunct="1">
              <a:lnSpc>
                <a:spcPct val="150000"/>
              </a:lnSpc>
              <a:spcBef>
                <a:spcPts val="1084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Proof Sketch: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95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9695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24010" y="4045126"/>
            <a:ext cx="1861046" cy="0"/>
          </a:xfrm>
          <a:custGeom>
            <a:avLst/>
            <a:gdLst/>
            <a:ahLst/>
            <a:cxnLst/>
            <a:rect l="l" t="t" r="r" b="b"/>
            <a:pathLst>
              <a:path w="2052320">
                <a:moveTo>
                  <a:pt x="0" y="0"/>
                </a:moveTo>
                <a:lnTo>
                  <a:pt x="205232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5842" y="3971421"/>
            <a:ext cx="221114" cy="14741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59"/>
                </a:lnTo>
                <a:lnTo>
                  <a:pt x="243839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6555" y="4563363"/>
            <a:ext cx="826876" cy="1332444"/>
          </a:xfrm>
          <a:custGeom>
            <a:avLst/>
            <a:gdLst/>
            <a:ahLst/>
            <a:cxnLst/>
            <a:rect l="l" t="t" r="r" b="b"/>
            <a:pathLst>
              <a:path w="911859" h="1469389">
                <a:moveTo>
                  <a:pt x="911860" y="0"/>
                </a:moveTo>
                <a:lnTo>
                  <a:pt x="911318" y="71404"/>
                </a:lnTo>
                <a:lnTo>
                  <a:pt x="909693" y="140669"/>
                </a:lnTo>
                <a:lnTo>
                  <a:pt x="906984" y="207823"/>
                </a:lnTo>
                <a:lnTo>
                  <a:pt x="903191" y="272893"/>
                </a:lnTo>
                <a:lnTo>
                  <a:pt x="898315" y="335908"/>
                </a:lnTo>
                <a:lnTo>
                  <a:pt x="892354" y="396894"/>
                </a:lnTo>
                <a:lnTo>
                  <a:pt x="885310" y="455880"/>
                </a:lnTo>
                <a:lnTo>
                  <a:pt x="877182" y="512894"/>
                </a:lnTo>
                <a:lnTo>
                  <a:pt x="867969" y="567963"/>
                </a:lnTo>
                <a:lnTo>
                  <a:pt x="857672" y="621115"/>
                </a:lnTo>
                <a:lnTo>
                  <a:pt x="846290" y="672377"/>
                </a:lnTo>
                <a:lnTo>
                  <a:pt x="833824" y="721779"/>
                </a:lnTo>
                <a:lnTo>
                  <a:pt x="820272" y="769346"/>
                </a:lnTo>
                <a:lnTo>
                  <a:pt x="805637" y="815107"/>
                </a:lnTo>
                <a:lnTo>
                  <a:pt x="789916" y="859090"/>
                </a:lnTo>
                <a:lnTo>
                  <a:pt x="773110" y="901323"/>
                </a:lnTo>
                <a:lnTo>
                  <a:pt x="755219" y="941833"/>
                </a:lnTo>
                <a:lnTo>
                  <a:pt x="736243" y="980647"/>
                </a:lnTo>
                <a:lnTo>
                  <a:pt x="716181" y="1017795"/>
                </a:lnTo>
                <a:lnTo>
                  <a:pt x="695034" y="1053303"/>
                </a:lnTo>
                <a:lnTo>
                  <a:pt x="672801" y="1087199"/>
                </a:lnTo>
                <a:lnTo>
                  <a:pt x="649483" y="1119511"/>
                </a:lnTo>
                <a:lnTo>
                  <a:pt x="625078" y="1150267"/>
                </a:lnTo>
                <a:lnTo>
                  <a:pt x="599588" y="1179495"/>
                </a:lnTo>
                <a:lnTo>
                  <a:pt x="573012" y="1207221"/>
                </a:lnTo>
                <a:lnTo>
                  <a:pt x="545350" y="1233475"/>
                </a:lnTo>
                <a:lnTo>
                  <a:pt x="486766" y="1281674"/>
                </a:lnTo>
                <a:lnTo>
                  <a:pt x="423836" y="1324315"/>
                </a:lnTo>
                <a:lnTo>
                  <a:pt x="390741" y="1343619"/>
                </a:lnTo>
                <a:lnTo>
                  <a:pt x="356560" y="1361618"/>
                </a:lnTo>
                <a:lnTo>
                  <a:pt x="321291" y="1378337"/>
                </a:lnTo>
                <a:lnTo>
                  <a:pt x="284935" y="1393806"/>
                </a:lnTo>
                <a:lnTo>
                  <a:pt x="247493" y="1408051"/>
                </a:lnTo>
                <a:lnTo>
                  <a:pt x="208963" y="1421101"/>
                </a:lnTo>
                <a:lnTo>
                  <a:pt x="169345" y="1432983"/>
                </a:lnTo>
                <a:lnTo>
                  <a:pt x="128640" y="1443726"/>
                </a:lnTo>
                <a:lnTo>
                  <a:pt x="86848" y="1453355"/>
                </a:lnTo>
                <a:lnTo>
                  <a:pt x="43968" y="1461901"/>
                </a:lnTo>
                <a:lnTo>
                  <a:pt x="0" y="1469390"/>
                </a:lnTo>
              </a:path>
            </a:pathLst>
          </a:custGeom>
          <a:ln w="36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6957" y="5819799"/>
            <a:ext cx="225721" cy="147410"/>
          </a:xfrm>
          <a:custGeom>
            <a:avLst/>
            <a:gdLst/>
            <a:ahLst/>
            <a:cxnLst/>
            <a:rect l="l" t="t" r="r" b="b"/>
            <a:pathLst>
              <a:path w="248920" h="162559">
                <a:moveTo>
                  <a:pt x="237489" y="0"/>
                </a:moveTo>
                <a:lnTo>
                  <a:pt x="0" y="100329"/>
                </a:lnTo>
                <a:lnTo>
                  <a:pt x="248920" y="162559"/>
                </a:lnTo>
                <a:lnTo>
                  <a:pt x="2374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94446" y="4774111"/>
            <a:ext cx="1029564" cy="1136666"/>
          </a:xfrm>
          <a:custGeom>
            <a:avLst/>
            <a:gdLst/>
            <a:ahLst/>
            <a:cxnLst/>
            <a:rect l="l" t="t" r="r" b="b"/>
            <a:pathLst>
              <a:path w="1135379" h="1253490">
                <a:moveTo>
                  <a:pt x="1135380" y="1253489"/>
                </a:moveTo>
                <a:lnTo>
                  <a:pt x="1081707" y="1252779"/>
                </a:lnTo>
                <a:lnTo>
                  <a:pt x="1029535" y="1250647"/>
                </a:lnTo>
                <a:lnTo>
                  <a:pt x="978849" y="1247094"/>
                </a:lnTo>
                <a:lnTo>
                  <a:pt x="929634" y="1242120"/>
                </a:lnTo>
                <a:lnTo>
                  <a:pt x="881874" y="1235725"/>
                </a:lnTo>
                <a:lnTo>
                  <a:pt x="835556" y="1227908"/>
                </a:lnTo>
                <a:lnTo>
                  <a:pt x="790663" y="1218670"/>
                </a:lnTo>
                <a:lnTo>
                  <a:pt x="747180" y="1208011"/>
                </a:lnTo>
                <a:lnTo>
                  <a:pt x="705092" y="1195931"/>
                </a:lnTo>
                <a:lnTo>
                  <a:pt x="664385" y="1182430"/>
                </a:lnTo>
                <a:lnTo>
                  <a:pt x="625043" y="1167507"/>
                </a:lnTo>
                <a:lnTo>
                  <a:pt x="587051" y="1151164"/>
                </a:lnTo>
                <a:lnTo>
                  <a:pt x="550393" y="1133399"/>
                </a:lnTo>
                <a:lnTo>
                  <a:pt x="515055" y="1114213"/>
                </a:lnTo>
                <a:lnTo>
                  <a:pt x="481022" y="1093606"/>
                </a:lnTo>
                <a:lnTo>
                  <a:pt x="448278" y="1071577"/>
                </a:lnTo>
                <a:lnTo>
                  <a:pt x="416808" y="1048127"/>
                </a:lnTo>
                <a:lnTo>
                  <a:pt x="386598" y="1023257"/>
                </a:lnTo>
                <a:lnTo>
                  <a:pt x="357632" y="996965"/>
                </a:lnTo>
                <a:lnTo>
                  <a:pt x="329894" y="969251"/>
                </a:lnTo>
                <a:lnTo>
                  <a:pt x="303371" y="940117"/>
                </a:lnTo>
                <a:lnTo>
                  <a:pt x="278046" y="909561"/>
                </a:lnTo>
                <a:lnTo>
                  <a:pt x="253905" y="877585"/>
                </a:lnTo>
                <a:lnTo>
                  <a:pt x="230932" y="844187"/>
                </a:lnTo>
                <a:lnTo>
                  <a:pt x="209113" y="809367"/>
                </a:lnTo>
                <a:lnTo>
                  <a:pt x="188432" y="773127"/>
                </a:lnTo>
                <a:lnTo>
                  <a:pt x="168874" y="735466"/>
                </a:lnTo>
                <a:lnTo>
                  <a:pt x="150424" y="696383"/>
                </a:lnTo>
                <a:lnTo>
                  <a:pt x="133067" y="655879"/>
                </a:lnTo>
                <a:lnTo>
                  <a:pt x="116788" y="613954"/>
                </a:lnTo>
                <a:lnTo>
                  <a:pt x="101571" y="570607"/>
                </a:lnTo>
                <a:lnTo>
                  <a:pt x="87402" y="525840"/>
                </a:lnTo>
                <a:lnTo>
                  <a:pt x="74265" y="479651"/>
                </a:lnTo>
                <a:lnTo>
                  <a:pt x="62146" y="432041"/>
                </a:lnTo>
                <a:lnTo>
                  <a:pt x="51029" y="383010"/>
                </a:lnTo>
                <a:lnTo>
                  <a:pt x="40899" y="332558"/>
                </a:lnTo>
                <a:lnTo>
                  <a:pt x="31741" y="280685"/>
                </a:lnTo>
                <a:lnTo>
                  <a:pt x="23539" y="227390"/>
                </a:lnTo>
                <a:lnTo>
                  <a:pt x="16279" y="172674"/>
                </a:lnTo>
                <a:lnTo>
                  <a:pt x="9946" y="116537"/>
                </a:lnTo>
                <a:lnTo>
                  <a:pt x="4525" y="58979"/>
                </a:lnTo>
                <a:lnTo>
                  <a:pt x="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20741" y="4563363"/>
            <a:ext cx="148561" cy="223417"/>
          </a:xfrm>
          <a:custGeom>
            <a:avLst/>
            <a:gdLst/>
            <a:ahLst/>
            <a:cxnLst/>
            <a:rect l="l" t="t" r="r" b="b"/>
            <a:pathLst>
              <a:path w="163830" h="246379">
                <a:moveTo>
                  <a:pt x="73660" y="0"/>
                </a:moveTo>
                <a:lnTo>
                  <a:pt x="0" y="246380"/>
                </a:lnTo>
                <a:lnTo>
                  <a:pt x="163830" y="241300"/>
                </a:lnTo>
                <a:lnTo>
                  <a:pt x="73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0736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622" y="248693"/>
            <a:ext cx="777683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SCCs and</a:t>
            </a:r>
            <a:r>
              <a:rPr sz="3990" spc="-73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DAGs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355108" y="1094161"/>
            <a:ext cx="8451542" cy="5313809"/>
          </a:xfrm>
          <a:prstGeom prst="rect">
            <a:avLst/>
          </a:prstGeom>
        </p:spPr>
        <p:txBody>
          <a:bodyPr vert="horz" wrap="square" lIns="0" tIns="23033" rIns="0" bIns="0" rtlCol="0">
            <a:spAutoFit/>
          </a:bodyPr>
          <a:lstStyle/>
          <a:p>
            <a:pPr marL="468716" marR="527449" lvl="0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856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We now see that there is a close  connection between SCCs and DAGs:  </a:t>
            </a:r>
            <a:r>
              <a:rPr kumimoji="0" sz="2856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SCCs of a graph form a DAG</a:t>
            </a:r>
            <a:r>
              <a:rPr kumimoji="0" sz="2856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.</a:t>
            </a:r>
            <a:endParaRPr kumimoji="0" sz="285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468716" marR="4607" lvl="0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856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Intuitively, you can think of a graph as a  two-layer structure:</a:t>
            </a:r>
            <a:endParaRPr kumimoji="0" lang="en-US" sz="2856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925916" marR="297698" lvl="1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At a high level, </a:t>
            </a: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 graph is a DAG of SCCs  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showing the top-level connections between clusters of nodes.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925916" marR="4607" lvl="1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At a lower level, you can see the connections  between nodes in the same SCC.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1114722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231" y="274656"/>
            <a:ext cx="4610138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SCCs and</a:t>
            </a:r>
            <a:r>
              <a:rPr sz="3990" spc="-73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DAGs</a:t>
            </a:r>
            <a:endParaRPr sz="399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7452" y="1100034"/>
            <a:ext cx="8629095" cy="5578625"/>
          </a:xfrm>
          <a:prstGeom prst="rect">
            <a:avLst/>
          </a:prstGeom>
        </p:spPr>
        <p:txBody>
          <a:bodyPr vert="horz" wrap="square" lIns="0" tIns="23033" rIns="0" bIns="0" rtlCol="0">
            <a:spAutoFit/>
          </a:bodyPr>
          <a:lstStyle/>
          <a:p>
            <a:pPr marL="717470" marR="4607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sz="2800" spc="5" dirty="0"/>
              <a:t>Now </a:t>
            </a:r>
            <a:r>
              <a:rPr sz="2800" dirty="0"/>
              <a:t>that </a:t>
            </a:r>
            <a:r>
              <a:rPr sz="2800" spc="5" dirty="0"/>
              <a:t>we </a:t>
            </a:r>
            <a:r>
              <a:rPr sz="2800" dirty="0"/>
              <a:t>have found </a:t>
            </a:r>
            <a:r>
              <a:rPr sz="2800" spc="5" dirty="0"/>
              <a:t>a </a:t>
            </a:r>
            <a:r>
              <a:rPr sz="2800" dirty="0"/>
              <a:t>connection  </a:t>
            </a:r>
            <a:r>
              <a:rPr sz="2800" spc="5" dirty="0"/>
              <a:t>between </a:t>
            </a:r>
            <a:r>
              <a:rPr sz="2800" dirty="0"/>
              <a:t>SCCs and DAGs, can </a:t>
            </a:r>
            <a:r>
              <a:rPr sz="2800" spc="5" dirty="0"/>
              <a:t>we adapt </a:t>
            </a:r>
            <a:r>
              <a:rPr sz="2800" dirty="0"/>
              <a:t>any  of our algorithms </a:t>
            </a:r>
            <a:r>
              <a:rPr sz="2800" spc="5" dirty="0"/>
              <a:t>on DAGs </a:t>
            </a:r>
            <a:r>
              <a:rPr sz="2800" dirty="0"/>
              <a:t>to find</a:t>
            </a:r>
            <a:r>
              <a:rPr sz="2800" spc="-23" dirty="0"/>
              <a:t> </a:t>
            </a:r>
            <a:r>
              <a:rPr sz="2800" spc="5" dirty="0"/>
              <a:t>SCCs?</a:t>
            </a:r>
          </a:p>
          <a:p>
            <a:pPr marL="717470" marR="328792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sz="2800" dirty="0"/>
              <a:t>Right </a:t>
            </a:r>
            <a:r>
              <a:rPr sz="2800" spc="-77" dirty="0"/>
              <a:t>now, </a:t>
            </a:r>
            <a:r>
              <a:rPr sz="2800" dirty="0"/>
              <a:t>our main operation </a:t>
            </a:r>
            <a:r>
              <a:rPr sz="2800" spc="5" dirty="0"/>
              <a:t>on DAGs </a:t>
            </a:r>
            <a:r>
              <a:rPr sz="2800" spc="-5" dirty="0"/>
              <a:t>is  </a:t>
            </a:r>
            <a:r>
              <a:rPr sz="2800" dirty="0"/>
              <a:t>topological sort, </a:t>
            </a:r>
            <a:r>
              <a:rPr sz="2800" spc="5" dirty="0"/>
              <a:t>and we </a:t>
            </a:r>
            <a:r>
              <a:rPr sz="2800" dirty="0"/>
              <a:t>have two  algorithms </a:t>
            </a:r>
            <a:r>
              <a:rPr sz="2800" spc="5" dirty="0"/>
              <a:t>we </a:t>
            </a:r>
            <a:r>
              <a:rPr sz="2800" dirty="0"/>
              <a:t>can</a:t>
            </a:r>
            <a:r>
              <a:rPr sz="2800" spc="5" dirty="0"/>
              <a:t> </a:t>
            </a:r>
            <a:r>
              <a:rPr sz="2800" dirty="0"/>
              <a:t>use:</a:t>
            </a:r>
            <a:endParaRPr lang="en-US" sz="2800" dirty="0"/>
          </a:p>
          <a:p>
            <a:pPr marL="883305" marR="4607" lvl="1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822672" algn="l"/>
              </a:tabLst>
            </a:pP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Repeatedly </a:t>
            </a:r>
            <a:r>
              <a:rPr lang="en-CA" sz="2400" i="1" spc="14" dirty="0">
                <a:solidFill>
                  <a:srgbClr val="191919"/>
                </a:solidFill>
                <a:latin typeface="DejaVu Serif"/>
                <a:cs typeface="DejaVu Serif"/>
              </a:rPr>
              <a:t>removing a</a:t>
            </a:r>
            <a:r>
              <a:rPr lang="en-CA" sz="2400" i="1" spc="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source</a:t>
            </a:r>
            <a:r>
              <a:rPr lang="en-CA" sz="2400" i="1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node.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That</a:t>
            </a:r>
            <a:r>
              <a:rPr lang="en-CA" sz="2400" spc="-6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won't 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help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us here, since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can't easily tell </a:t>
            </a:r>
            <a:r>
              <a:rPr lang="en-CA" sz="2400" spc="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node  is in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a source</a:t>
            </a:r>
            <a:r>
              <a:rPr lang="en-CA" sz="2400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-9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lang="en-CA" sz="24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883305" marR="59309" lvl="1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6161828" algn="l"/>
              </a:tabLst>
            </a:pP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Running </a:t>
            </a:r>
            <a:r>
              <a:rPr lang="en-CA" sz="2400" i="1" spc="18" dirty="0">
                <a:solidFill>
                  <a:srgbClr val="191919"/>
                </a:solidFill>
                <a:latin typeface="DejaVu Serif"/>
                <a:cs typeface="DejaVu Serif"/>
              </a:rPr>
              <a:t>DFS </a:t>
            </a:r>
            <a:r>
              <a:rPr lang="en-CA" sz="2400" i="1" spc="14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reversing</a:t>
            </a:r>
            <a:r>
              <a:rPr lang="en-CA" sz="2400" i="1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the</a:t>
            </a:r>
            <a:r>
              <a:rPr lang="en-CA" sz="2400" i="1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14" dirty="0">
                <a:solidFill>
                  <a:srgbClr val="191919"/>
                </a:solidFill>
                <a:latin typeface="DejaVu Serif"/>
                <a:cs typeface="DejaVu Serif"/>
              </a:rPr>
              <a:t>result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. So</a:t>
            </a:r>
            <a:r>
              <a:rPr lang="en-CA" sz="2400" spc="-6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what 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happens </a:t>
            </a:r>
            <a:r>
              <a:rPr lang="en-CA" sz="2400" spc="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we try that</a:t>
            </a:r>
            <a:r>
              <a:rPr lang="en-CA" sz="2400" spc="-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out?</a:t>
            </a:r>
            <a:endParaRPr lang="en-CA" sz="2400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372046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316715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316715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560484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182368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26136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29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29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67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385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67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85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2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15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553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771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15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316715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38599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771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771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1343659"/>
                </a:moveTo>
                <a:lnTo>
                  <a:pt x="1572259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729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276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981968" y="2814026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00605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00605" y="1246647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15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20566" y="1155667"/>
            <a:ext cx="1425727" cy="2876790"/>
          </a:xfrm>
          <a:custGeom>
            <a:avLst/>
            <a:gdLst/>
            <a:ahLst/>
            <a:cxnLst/>
            <a:rect l="l" t="t" r="r" b="b"/>
            <a:pathLst>
              <a:path w="1572259" h="3172460">
                <a:moveTo>
                  <a:pt x="1572259" y="0"/>
                </a:moveTo>
                <a:lnTo>
                  <a:pt x="0" y="317246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662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451063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0729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51063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72947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62005" y="4563362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654539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1491370" y="570175"/>
          <a:ext cx="4479869" cy="3873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1734">
                <a:tc>
                  <a:txBody>
                    <a:bodyPr/>
                    <a:lstStyle/>
                    <a:p>
                      <a:pPr marL="31750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8693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5182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1491370" y="570175"/>
          <a:ext cx="4479869" cy="3873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1734">
                <a:tc>
                  <a:txBody>
                    <a:bodyPr/>
                    <a:lstStyle/>
                    <a:p>
                      <a:pPr marL="31750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3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8693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5182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5515"/>
                        </a:lnSpc>
                        <a:spcBef>
                          <a:spcPts val="315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62766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645"/>
                        </a:lnSpc>
                        <a:spcBef>
                          <a:spcPts val="3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477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520191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520191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520191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29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29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67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385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67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85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2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15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553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771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15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316715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38599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771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771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1343659"/>
                </a:moveTo>
                <a:lnTo>
                  <a:pt x="1572259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729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276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981968" y="2814026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00605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00605" y="1246647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15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20566" y="1155667"/>
            <a:ext cx="1425727" cy="2876790"/>
          </a:xfrm>
          <a:custGeom>
            <a:avLst/>
            <a:gdLst/>
            <a:ahLst/>
            <a:cxnLst/>
            <a:rect l="l" t="t" r="r" b="b"/>
            <a:pathLst>
              <a:path w="1572259" h="3172460">
                <a:moveTo>
                  <a:pt x="1572259" y="0"/>
                </a:moveTo>
                <a:lnTo>
                  <a:pt x="0" y="317246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662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451063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0729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51063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72947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62005" y="4563362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048020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80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40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48020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9178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036474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59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19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40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80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36474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280242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16715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316715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560484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182368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182368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426136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048020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80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40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48020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91788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048020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80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40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1491370" y="570175"/>
          <a:ext cx="6345521" cy="3873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2570">
                <a:tc>
                  <a:txBody>
                    <a:bodyPr/>
                    <a:lstStyle/>
                    <a:p>
                      <a:pPr marL="31750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5665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8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tc>
                  <a:txBody>
                    <a:bodyPr/>
                    <a:lstStyle/>
                    <a:p>
                      <a:pPr marL="875665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tc>
                  <a:txBody>
                    <a:bodyPr/>
                    <a:lstStyle/>
                    <a:p>
                      <a:pPr marL="875665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object 84"/>
          <p:cNvSpPr/>
          <p:nvPr/>
        </p:nvSpPr>
        <p:spPr>
          <a:xfrm>
            <a:off x="8291788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067" y="506145"/>
            <a:ext cx="615665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b="0" spc="-5" dirty="0">
                <a:solidFill>
                  <a:srgbClr val="191919"/>
                </a:solidFill>
              </a:rPr>
              <a:t>Connected</a:t>
            </a:r>
            <a:r>
              <a:rPr sz="3990" b="0" spc="-73" dirty="0">
                <a:solidFill>
                  <a:srgbClr val="191919"/>
                </a:solidFill>
              </a:rPr>
              <a:t> </a:t>
            </a:r>
            <a:r>
              <a:rPr sz="3990" b="0" spc="-5" dirty="0">
                <a:solidFill>
                  <a:srgbClr val="191919"/>
                </a:solidFill>
              </a:rPr>
              <a:t>Components</a:t>
            </a:r>
            <a:endParaRPr sz="3990"/>
          </a:p>
        </p:txBody>
      </p:sp>
      <p:sp>
        <p:nvSpPr>
          <p:cNvPr id="6" name="object 6"/>
          <p:cNvSpPr txBox="1"/>
          <p:nvPr/>
        </p:nvSpPr>
        <p:spPr>
          <a:xfrm>
            <a:off x="310719" y="1265777"/>
            <a:ext cx="8371642" cy="2437400"/>
          </a:xfrm>
          <a:prstGeom prst="rect">
            <a:avLst/>
          </a:prstGeom>
        </p:spPr>
        <p:txBody>
          <a:bodyPr vert="horz" wrap="square" lIns="0" tIns="152592" rIns="0" bIns="0" rtlCol="0">
            <a:spAutoFit/>
          </a:bodyPr>
          <a:lstStyle/>
          <a:p>
            <a:pPr marL="468716" indent="-457200" defTabSz="829178">
              <a:spcBef>
                <a:spcPts val="1202"/>
              </a:spcBef>
              <a:buFont typeface="Arial" panose="020B0604020202020204" pitchFamily="34" charset="0"/>
              <a:buChar char="•"/>
            </a:pP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584" spc="23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584" i="1" spc="9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be an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undirected</a:t>
            </a:r>
            <a:r>
              <a:rPr sz="2584" spc="-11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181383" indent="-457200" defTabSz="829178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sz="2584" spc="-23" dirty="0">
                <a:solidFill>
                  <a:srgbClr val="191919"/>
                </a:solidFill>
                <a:latin typeface="DejaVu Serif"/>
                <a:cs typeface="DejaVu Serif"/>
              </a:rPr>
              <a:t>Two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584" spc="18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are called </a:t>
            </a:r>
            <a:r>
              <a:rPr sz="2584" b="1" spc="14" dirty="0">
                <a:solidFill>
                  <a:srgbClr val="0000FF"/>
                </a:solidFill>
                <a:latin typeface="DejaVu Serif"/>
                <a:cs typeface="DejaVu Serif"/>
              </a:rPr>
              <a:t>connected</a:t>
            </a:r>
            <a:r>
              <a:rPr sz="2584" b="1" spc="-86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584" spc="5" dirty="0">
                <a:solidFill>
                  <a:srgbClr val="191919"/>
                </a:solidFill>
                <a:latin typeface="DejaVu Serif"/>
                <a:cs typeface="DejaVu Serif"/>
              </a:rPr>
              <a:t>iff 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there is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584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spcBef>
                <a:spcPts val="1029"/>
              </a:spcBef>
              <a:buFont typeface="Arial" panose="020B0604020202020204" pitchFamily="34" charset="0"/>
              <a:buChar char="•"/>
            </a:pPr>
            <a:r>
              <a:rPr sz="2584" spc="18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84" b="1" spc="14" dirty="0">
                <a:solidFill>
                  <a:srgbClr val="0000FF"/>
                </a:solidFill>
                <a:latin typeface="DejaVu Serif"/>
                <a:cs typeface="DejaVu Serif"/>
              </a:rPr>
              <a:t>connected component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is a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set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584" spc="23" dirty="0">
                <a:solidFill>
                  <a:srgbClr val="191919"/>
                </a:solidFill>
                <a:latin typeface="DejaVu Serif"/>
                <a:cs typeface="DejaVu Serif"/>
              </a:rPr>
              <a:t>⊆</a:t>
            </a:r>
            <a:r>
              <a:rPr sz="2584" spc="-1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buFont typeface="Arial" panose="020B0604020202020204" pitchFamily="34" charset="0"/>
              <a:buChar char="•"/>
            </a:pP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with the following</a:t>
            </a:r>
            <a:r>
              <a:rPr sz="2584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properties: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114" y="3847504"/>
            <a:ext cx="6327582" cy="1756593"/>
          </a:xfrm>
          <a:prstGeom prst="rect">
            <a:avLst/>
          </a:prstGeom>
        </p:spPr>
        <p:txBody>
          <a:bodyPr vert="horz" wrap="square" lIns="0" tIns="121498" rIns="0" bIns="0" rtlCol="0">
            <a:spAutoFit/>
          </a:bodyPr>
          <a:lstStyle/>
          <a:p>
            <a:pPr marL="11516" defTabSz="829178">
              <a:spcBef>
                <a:spcPts val="957"/>
              </a:spcBef>
            </a:pPr>
            <a:r>
              <a:rPr sz="2267" i="1" spc="14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267" dirty="0">
                <a:solidFill>
                  <a:srgbClr val="191919"/>
                </a:solidFill>
                <a:latin typeface="DejaVu Serif"/>
                <a:cs typeface="DejaVu Serif"/>
              </a:rPr>
              <a:t>is</a:t>
            </a:r>
            <a:r>
              <a:rPr sz="2267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267" spc="-32" dirty="0">
                <a:solidFill>
                  <a:srgbClr val="191919"/>
                </a:solidFill>
                <a:latin typeface="DejaVu Serif"/>
                <a:cs typeface="DejaVu Serif"/>
              </a:rPr>
              <a:t>nonempty.</a:t>
            </a:r>
            <a:endParaRPr sz="2267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354416" indent="-342900" defTabSz="829178">
              <a:spcBef>
                <a:spcPts val="871"/>
              </a:spcBef>
              <a:buFont typeface="Arial" panose="020B0604020202020204" pitchFamily="34" charset="0"/>
              <a:buChar char="•"/>
            </a:pPr>
            <a:r>
              <a:rPr sz="2267" spc="-32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267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267" i="1" spc="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267" spc="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are</a:t>
            </a:r>
            <a:r>
              <a:rPr sz="2267" spc="-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connected.</a:t>
            </a:r>
            <a:endParaRPr sz="2267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354416" marR="4607" indent="-342900" defTabSz="829178">
              <a:spcBef>
                <a:spcPts val="1007"/>
              </a:spcBef>
              <a:buFont typeface="Arial" panose="020B0604020202020204" pitchFamily="34" charset="0"/>
              <a:buChar char="•"/>
            </a:pPr>
            <a:r>
              <a:rPr sz="2267" spc="-32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267" i="1" spc="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267" spc="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267" dirty="0">
                <a:solidFill>
                  <a:srgbClr val="191919"/>
                </a:solidFill>
                <a:latin typeface="DejaVu Serif"/>
                <a:cs typeface="DejaVu Serif"/>
              </a:rPr>
              <a:t>not 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connected.</a:t>
            </a:r>
            <a:endParaRPr sz="2267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99747" y="578004"/>
            <a:ext cx="8549196" cy="6151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600"/>
              </a:spcBef>
              <a:spcAft>
                <a:spcPts val="1200"/>
              </a:spcAft>
              <a:tabLst>
                <a:tab pos="1862771" algn="l"/>
              </a:tabLst>
            </a:pP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findCCs(graph G):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92520" marR="4623243" indent="-740502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v:  color v gray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 be an array of size n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0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in v: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92520" defTabSz="829178">
              <a:spcBef>
                <a:spcPts val="600"/>
              </a:spcBef>
              <a:spcAft>
                <a:spcPts val="1200"/>
              </a:spcAft>
              <a:tabLst>
                <a:tab pos="2048185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is gray: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44730" marR="4607" indent="3455" defTabSz="829178">
              <a:spcBef>
                <a:spcPts val="600"/>
              </a:spcBef>
              <a:spcAft>
                <a:spcPts val="1200"/>
              </a:spcAft>
            </a:pP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DFS(v), setting cc[u] = index  </a:t>
            </a:r>
            <a:endParaRPr lang="en-US" sz="2400" b="1" dirty="0">
              <a:solidFill>
                <a:srgbClr val="19191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44730" marR="4607" indent="3455" defTabSz="829178">
              <a:spcBef>
                <a:spcPts val="600"/>
              </a:spcBef>
              <a:spcAft>
                <a:spcPts val="1200"/>
              </a:spcAft>
            </a:pP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whenever a node u is colored green</a:t>
            </a:r>
            <a:r>
              <a:rPr lang="en-US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index + 1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2048185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600" y="200063"/>
            <a:ext cx="7767961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spc="-9" dirty="0">
                <a:solidFill>
                  <a:srgbClr val="191919"/>
                </a:solidFill>
              </a:rPr>
              <a:t>Analyzing </a:t>
            </a:r>
            <a:r>
              <a:rPr sz="3990" spc="-5" dirty="0">
                <a:solidFill>
                  <a:srgbClr val="191919"/>
                </a:solidFill>
              </a:rPr>
              <a:t>the</a:t>
            </a:r>
            <a:r>
              <a:rPr sz="3990" spc="-54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Runtime</a:t>
            </a:r>
            <a:endParaRPr sz="3990" dirty="0"/>
          </a:p>
        </p:txBody>
      </p:sp>
      <p:sp>
        <p:nvSpPr>
          <p:cNvPr id="7" name="object 7"/>
          <p:cNvSpPr txBox="1"/>
          <p:nvPr/>
        </p:nvSpPr>
        <p:spPr>
          <a:xfrm>
            <a:off x="324034" y="1037598"/>
            <a:ext cx="8629095" cy="5620339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68716" marR="475626" indent="-457200" defTabSz="829178">
              <a:lnSpc>
                <a:spcPct val="150000"/>
              </a:lnSpc>
              <a:spcBef>
                <a:spcPts val="286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We do Θ(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work initially coloring each  node gray.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4607" indent="-457200" defTabSz="829178">
              <a:lnSpc>
                <a:spcPct val="150000"/>
              </a:lnSpc>
              <a:spcBef>
                <a:spcPts val="1188"/>
              </a:spcBef>
              <a:buFont typeface="Arial" panose="020B0604020202020204" pitchFamily="34" charset="0"/>
              <a:buChar char="•"/>
              <a:tabLst>
                <a:tab pos="4043970" algn="l"/>
              </a:tabLst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Across all iterations of DFS, each node is  visited exactly once and each edge is  visited exactly once.</a:t>
            </a:r>
            <a:r>
              <a:rPr lang="en-US" sz="28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This takes Θ(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+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 time.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lnSpc>
                <a:spcPct val="150000"/>
              </a:lnSpc>
              <a:spcBef>
                <a:spcPts val="1215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Consequently, total work is 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lang="en-US"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m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+ </a:t>
            </a:r>
            <a:r>
              <a:rPr lang="en-US"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151440" indent="-457200" defTabSz="829178">
              <a:lnSpc>
                <a:spcPct val="150000"/>
              </a:lnSpc>
              <a:spcBef>
                <a:spcPts val="1383"/>
              </a:spcBef>
              <a:buFont typeface="Arial" panose="020B0604020202020204" pitchFamily="34" charset="0"/>
              <a:buChar char="•"/>
              <a:tabLst>
                <a:tab pos="2740318" algn="l"/>
                <a:tab pos="5681020" algn="l"/>
              </a:tabLst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Could we also</a:t>
            </a:r>
            <a:r>
              <a:rPr lang="en-US" sz="28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use BFS here?	If so, what  would the runtime be?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12" y="2392527"/>
            <a:ext cx="8775475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Strongly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8A65DAB8-F162-4E63-AB11-E6E217CE3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Strongly connected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B10D8EB2-0A18-4CB8-A04F-82B21FCD31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9265"/>
            <a:ext cx="8229600" cy="1176337"/>
          </a:xfrm>
        </p:spPr>
        <p:txBody>
          <a:bodyPr/>
          <a:lstStyle/>
          <a:p>
            <a:r>
              <a:rPr lang="en-US" altLang="en-US"/>
              <a:t>Given a directed graph, can we reach any node v from any other node u?</a:t>
            </a:r>
          </a:p>
        </p:txBody>
      </p:sp>
      <p:sp>
        <p:nvSpPr>
          <p:cNvPr id="154628" name="Text Box 4">
            <a:extLst>
              <a:ext uri="{FF2B5EF4-FFF2-40B4-BE49-F238E27FC236}">
                <a16:creationId xmlns:a16="http://schemas.microsoft.com/office/drawing/2014/main" id="{E283567D-F905-422A-8A0D-9DBB744C8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0386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Ideas?</a:t>
            </a:r>
          </a:p>
        </p:txBody>
      </p:sp>
    </p:spTree>
    <p:extLst>
      <p:ext uri="{BB962C8B-B14F-4D97-AF65-F5344CB8AC3E}">
        <p14:creationId xmlns:p14="http://schemas.microsoft.com/office/powerpoint/2010/main" val="3679917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499" y="526874"/>
            <a:ext cx="7462610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Directed</a:t>
            </a:r>
            <a:r>
              <a:rPr sz="3990" spc="-77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Connectivity</a:t>
            </a:r>
            <a:endParaRPr sz="3990" dirty="0"/>
          </a:p>
        </p:txBody>
      </p:sp>
      <p:sp>
        <p:nvSpPr>
          <p:cNvPr id="7" name="object 7"/>
          <p:cNvSpPr txBox="1"/>
          <p:nvPr/>
        </p:nvSpPr>
        <p:spPr>
          <a:xfrm>
            <a:off x="209095" y="1556214"/>
            <a:ext cx="8725811" cy="479954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426105" indent="-414589" defTabSz="829178">
              <a:lnSpc>
                <a:spcPct val="150000"/>
              </a:lnSpc>
              <a:spcBef>
                <a:spcPts val="91"/>
              </a:spcBef>
              <a:buFont typeface="Wingdings" panose="05000000000000000000" pitchFamily="2" charset="2"/>
              <a:buChar char="§"/>
            </a:pP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11" spc="-5" dirty="0">
                <a:solidFill>
                  <a:srgbClr val="FF0000"/>
                </a:solidFill>
                <a:latin typeface="DejaVu Serif"/>
                <a:cs typeface="DejaVu Serif"/>
              </a:rPr>
              <a:t>directed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graph </a:t>
            </a:r>
            <a:r>
              <a:rPr sz="2811" i="1" spc="-5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, we say </a:t>
            </a:r>
            <a:r>
              <a:rPr sz="2811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is</a:t>
            </a:r>
            <a:r>
              <a:rPr sz="2811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b="1" spc="-9" dirty="0">
                <a:solidFill>
                  <a:srgbClr val="0000FF"/>
                </a:solidFill>
                <a:latin typeface="DejaVu Serif"/>
                <a:cs typeface="DejaVu Serif"/>
              </a:rPr>
              <a:t>reachable</a:t>
            </a:r>
            <a:r>
              <a:rPr lang="en-US" sz="2811" b="1" dirty="0">
                <a:solidFill>
                  <a:prstClr val="black"/>
                </a:solidFill>
                <a:latin typeface="DejaVu Serif"/>
                <a:cs typeface="DejaVu Serif"/>
              </a:rPr>
              <a:t>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11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iff there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is 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sz="2811" dirty="0">
                <a:solidFill>
                  <a:srgbClr val="FF0000"/>
                </a:solidFill>
                <a:latin typeface="DejaVu Serif"/>
                <a:cs typeface="DejaVu Serif"/>
              </a:rPr>
              <a:t>to</a:t>
            </a:r>
            <a:r>
              <a:rPr sz="2811" spc="-50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811" i="1" spc="-5" dirty="0">
                <a:solidFill>
                  <a:srgbClr val="FF0000"/>
                </a:solidFill>
                <a:latin typeface="DejaVu Serif"/>
                <a:cs typeface="DejaVu Serif"/>
              </a:rPr>
              <a:t>v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11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indent="-414589" defTabSz="829178">
              <a:lnSpc>
                <a:spcPct val="150000"/>
              </a:lnSpc>
              <a:spcBef>
                <a:spcPts val="1179"/>
              </a:spcBef>
              <a:buFont typeface="Wingdings" panose="05000000000000000000" pitchFamily="2" charset="2"/>
              <a:buChar char="§"/>
            </a:pP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In an </a:t>
            </a:r>
            <a:r>
              <a:rPr sz="2811" spc="-5" dirty="0">
                <a:solidFill>
                  <a:srgbClr val="FF0000"/>
                </a:solidFill>
                <a:latin typeface="DejaVu Serif"/>
                <a:cs typeface="DejaVu Serif"/>
              </a:rPr>
              <a:t>undirected </a:t>
            </a:r>
            <a:r>
              <a:rPr sz="2811" spc="-9" dirty="0">
                <a:solidFill>
                  <a:srgbClr val="FF0000"/>
                </a:solidFill>
                <a:latin typeface="DejaVu Serif"/>
                <a:cs typeface="DejaVu Serif"/>
              </a:rPr>
              <a:t>graph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is 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path</a:t>
            </a:r>
            <a:r>
              <a:rPr sz="2811" spc="-9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from</a:t>
            </a:r>
            <a:r>
              <a:rPr lang="en-US" sz="2811" spc="-9" dirty="0">
                <a:solidFill>
                  <a:prstClr val="black"/>
                </a:solidFill>
                <a:latin typeface="DejaVu Serif"/>
                <a:cs typeface="DejaVu Serif"/>
              </a:rPr>
              <a:t>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sz="2811" dirty="0">
                <a:solidFill>
                  <a:srgbClr val="FF0000"/>
                </a:solidFill>
                <a:latin typeface="DejaVu Serif"/>
                <a:cs typeface="DejaVu Serif"/>
              </a:rPr>
              <a:t>to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v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sz="2811" spc="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also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sz="2811" dirty="0">
                <a:solidFill>
                  <a:srgbClr val="FF0000"/>
                </a:solidFill>
                <a:latin typeface="DejaVu Serif"/>
                <a:cs typeface="DejaVu Serif"/>
              </a:rPr>
              <a:t>to</a:t>
            </a:r>
            <a:r>
              <a:rPr sz="2811" spc="-77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811" i="1" spc="-5" dirty="0">
                <a:solidFill>
                  <a:srgbClr val="FF0000"/>
                </a:solidFill>
                <a:latin typeface="DejaVu Serif"/>
                <a:cs typeface="DejaVu Serif"/>
              </a:rPr>
              <a:t>u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11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639734" indent="-414589" defTabSz="829178">
              <a:lnSpc>
                <a:spcPct val="150000"/>
              </a:lnSpc>
              <a:spcBef>
                <a:spcPts val="1288"/>
              </a:spcBef>
              <a:buFont typeface="Wingdings" panose="05000000000000000000" pitchFamily="2" charset="2"/>
              <a:buChar char="§"/>
            </a:pP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How would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generalize the idea of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connected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component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to 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directed</a:t>
            </a:r>
            <a:r>
              <a:rPr sz="2811" spc="-6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graph?</a:t>
            </a:r>
            <a:endParaRPr sz="2811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907" y="1956056"/>
            <a:ext cx="285030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2539" spc="-481" dirty="0">
                <a:solidFill>
                  <a:srgbClr val="191919"/>
                </a:solidFill>
                <a:latin typeface="SimSun"/>
                <a:cs typeface="SimSun"/>
              </a:rPr>
              <a:t>★</a:t>
            </a:r>
            <a:endParaRPr sz="2539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613" y="4904248"/>
            <a:ext cx="262573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995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1995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487" y="3453185"/>
            <a:ext cx="262573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995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1995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5097" y="1956056"/>
            <a:ext cx="285030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2539" spc="-481" dirty="0">
                <a:solidFill>
                  <a:srgbClr val="191919"/>
                </a:solidFill>
                <a:latin typeface="SimSun"/>
                <a:cs typeface="SimSun"/>
              </a:rPr>
              <a:t>★</a:t>
            </a:r>
            <a:endParaRPr sz="2539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3423" y="2002122"/>
            <a:ext cx="262573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995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1995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6159" y="3407119"/>
            <a:ext cx="285030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2539" spc="-481" dirty="0">
                <a:solidFill>
                  <a:srgbClr val="191919"/>
                </a:solidFill>
                <a:latin typeface="SimSun"/>
                <a:cs typeface="SimSun"/>
              </a:rPr>
              <a:t>★</a:t>
            </a:r>
            <a:endParaRPr sz="2539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566" y="534936"/>
            <a:ext cx="8762232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627" b="0" spc="-9" dirty="0">
                <a:solidFill>
                  <a:srgbClr val="191919"/>
                </a:solidFill>
              </a:rPr>
              <a:t>Properties </a:t>
            </a:r>
            <a:r>
              <a:rPr sz="3627" b="0" spc="-5" dirty="0">
                <a:solidFill>
                  <a:srgbClr val="191919"/>
                </a:solidFill>
              </a:rPr>
              <a:t>of </a:t>
            </a:r>
            <a:r>
              <a:rPr sz="3627" b="0" spc="-9" dirty="0">
                <a:solidFill>
                  <a:srgbClr val="191919"/>
                </a:solidFill>
              </a:rPr>
              <a:t>Connected Components</a:t>
            </a:r>
            <a:endParaRPr sz="3627"/>
          </a:p>
        </p:txBody>
      </p:sp>
      <p:sp>
        <p:nvSpPr>
          <p:cNvPr id="4" name="object 4"/>
          <p:cNvSpPr txBox="1"/>
          <p:nvPr/>
        </p:nvSpPr>
        <p:spPr>
          <a:xfrm>
            <a:off x="837240" y="1570258"/>
            <a:ext cx="7396967" cy="442833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26105" marR="4607" indent="-414589" defTabSz="829178">
              <a:lnSpc>
                <a:spcPts val="3381"/>
              </a:lnSpc>
              <a:spcBef>
                <a:spcPts val="286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All of the following are true: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5705" y="2468285"/>
            <a:ext cx="7396968" cy="3087004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26105" marR="570636" indent="-414589" defTabSz="829178">
              <a:lnSpc>
                <a:spcPts val="294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Any two connected components </a:t>
            </a:r>
            <a:r>
              <a:rPr sz="2539" i="1" spc="-9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sz="2539" spc="-9" dirty="0">
                <a:solidFill>
                  <a:srgbClr val="FF0000"/>
                </a:solidFill>
                <a:latin typeface="DejaVu Serif"/>
                <a:cs typeface="DejaVu Serif"/>
              </a:rPr>
              <a:t>₁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539" i="1" spc="-5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₂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 are either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equal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or</a:t>
            </a:r>
            <a:r>
              <a:rPr sz="2539" spc="-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disjoint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58158" indent="-414589" defTabSz="829178">
              <a:lnSpc>
                <a:spcPts val="294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Every </a:t>
            </a:r>
            <a:r>
              <a:rPr sz="2539" spc="-9" dirty="0">
                <a:solidFill>
                  <a:srgbClr val="FF0000"/>
                </a:solidFill>
                <a:latin typeface="DejaVu Serif"/>
                <a:cs typeface="DejaVu Serif"/>
              </a:rPr>
              <a:t>node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a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graph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belongs </a:t>
            </a:r>
            <a:r>
              <a:rPr sz="2539" dirty="0">
                <a:solidFill>
                  <a:srgbClr val="FF0000"/>
                </a:solidFill>
                <a:latin typeface="DejaVu Serif"/>
                <a:cs typeface="DejaVu Serif"/>
              </a:rPr>
              <a:t>to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exactly</a:t>
            </a:r>
            <a:r>
              <a:rPr sz="2539" spc="-100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one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 connected</a:t>
            </a:r>
            <a:r>
              <a:rPr sz="2539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component.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4607" indent="-414589" defTabSz="829178">
              <a:lnSpc>
                <a:spcPts val="2956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connected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components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graph form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partition of the nodes of the</a:t>
            </a:r>
            <a:r>
              <a:rPr sz="2539" spc="-5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963" y="240132"/>
            <a:ext cx="8602462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Strongly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 dirty="0"/>
          </a:p>
        </p:txBody>
      </p:sp>
      <p:sp>
        <p:nvSpPr>
          <p:cNvPr id="6" name="object 6"/>
          <p:cNvSpPr txBox="1"/>
          <p:nvPr/>
        </p:nvSpPr>
        <p:spPr>
          <a:xfrm>
            <a:off x="292963" y="1113292"/>
            <a:ext cx="8442664" cy="5574593"/>
          </a:xfrm>
          <a:prstGeom prst="rect">
            <a:avLst/>
          </a:prstGeom>
        </p:spPr>
        <p:txBody>
          <a:bodyPr vert="horz" wrap="square" lIns="0" tIns="159502" rIns="0" bIns="0" rtlCol="0">
            <a:spAutoFit/>
          </a:bodyPr>
          <a:lstStyle/>
          <a:p>
            <a:pPr marL="468716" indent="-457200" defTabSz="829178">
              <a:spcBef>
                <a:spcPts val="1256"/>
              </a:spcBef>
              <a:buFont typeface="Arial" panose="020B0604020202020204" pitchFamily="34" charset="0"/>
              <a:buChar char="•"/>
            </a:pP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= (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) be a directed graph.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4607" indent="-457200" defTabSz="829178">
              <a:spcBef>
                <a:spcPts val="1233"/>
              </a:spcBef>
              <a:buFont typeface="Arial" panose="020B0604020202020204" pitchFamily="34" charset="0"/>
              <a:buChar char="•"/>
            </a:pP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Two nodes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are called </a:t>
            </a:r>
            <a:r>
              <a:rPr sz="2766" b="1" dirty="0">
                <a:solidFill>
                  <a:srgbClr val="0000FF"/>
                </a:solidFill>
                <a:latin typeface="DejaVu Serif"/>
                <a:cs typeface="DejaVu Serif"/>
              </a:rPr>
              <a:t>strongly  connected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iff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is reachable from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u 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is reachable from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spcBef>
                <a:spcPts val="1179"/>
              </a:spcBef>
              <a:buFont typeface="Arial" panose="020B0604020202020204" pitchFamily="34" charset="0"/>
              <a:buChar char="•"/>
            </a:pP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b="1" dirty="0">
                <a:solidFill>
                  <a:srgbClr val="0000FF"/>
                </a:solidFill>
                <a:latin typeface="DejaVu Serif"/>
                <a:cs typeface="DejaVu Serif"/>
              </a:rPr>
              <a:t>strongly connected component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(or</a:t>
            </a:r>
            <a:r>
              <a:rPr lang="en-US" sz="2766" dirty="0">
                <a:solidFill>
                  <a:prstClr val="black"/>
                </a:solidFill>
                <a:latin typeface="DejaVu Serif"/>
                <a:cs typeface="DejaVu Serif"/>
              </a:rPr>
              <a:t> </a:t>
            </a:r>
            <a:r>
              <a:rPr sz="2766" b="1" dirty="0">
                <a:solidFill>
                  <a:srgbClr val="0000FF"/>
                </a:solidFill>
                <a:latin typeface="DejaVu Serif"/>
                <a:cs typeface="DejaVu Serif"/>
              </a:rPr>
              <a:t>SCC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) of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is a set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⊆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such that</a:t>
            </a:r>
            <a:endParaRPr lang="en-US" sz="2766" dirty="0">
              <a:solidFill>
                <a:srgbClr val="191919"/>
              </a:solidFill>
              <a:latin typeface="DejaVu Serif"/>
              <a:cs typeface="DejaVu Serif"/>
            </a:endParaRPr>
          </a:p>
          <a:p>
            <a:pPr marL="811616" lvl="1" indent="-342900" defTabSz="829178">
              <a:spcBef>
                <a:spcPts val="988"/>
              </a:spcBef>
              <a:buFont typeface="Arial" panose="020B0604020202020204" pitchFamily="34" charset="0"/>
              <a:buChar char="•"/>
            </a:pP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is not empty.</a:t>
            </a:r>
          </a:p>
          <a:p>
            <a:pPr marL="811616" marR="1045110" lvl="1" indent="-342900" defTabSz="829178">
              <a:spcBef>
                <a:spcPts val="1075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For any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,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∈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: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and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are strongly  connected.</a:t>
            </a:r>
          </a:p>
          <a:p>
            <a:pPr marL="811616" marR="4607" lvl="1" indent="-342900" defTabSz="829178">
              <a:spcBef>
                <a:spcPts val="988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For any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∈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and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∈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–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: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and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are not  strongly connected.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7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09421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5894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4252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6136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26136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45894" y="47706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17482" y="3742246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18442" y="364320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1844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1234439"/>
                </a:moveTo>
                <a:lnTo>
                  <a:pt x="12344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98676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76799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0"/>
                </a:moveTo>
                <a:lnTo>
                  <a:pt x="1234439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57034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1748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3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18442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09421" y="1764884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98484" y="1716515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56836" y="2075826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15194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66824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75840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0"/>
                </a:moveTo>
                <a:lnTo>
                  <a:pt x="0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76799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56836" y="3734184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08467" y="462324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67778" y="3423242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56842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798479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50110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109421" y="1838588"/>
            <a:ext cx="2575061" cy="1584653"/>
          </a:xfrm>
          <a:custGeom>
            <a:avLst/>
            <a:gdLst/>
            <a:ahLst/>
            <a:cxnLst/>
            <a:rect l="l" t="t" r="r" b="b"/>
            <a:pathLst>
              <a:path w="2839720" h="1747520">
                <a:moveTo>
                  <a:pt x="0" y="1747520"/>
                </a:moveTo>
                <a:lnTo>
                  <a:pt x="2839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53387" y="1764884"/>
            <a:ext cx="150864" cy="118619"/>
          </a:xfrm>
          <a:custGeom>
            <a:avLst/>
            <a:gdLst/>
            <a:ahLst/>
            <a:cxnLst/>
            <a:rect l="l" t="t" r="r" b="b"/>
            <a:pathLst>
              <a:path w="166370" h="130810">
                <a:moveTo>
                  <a:pt x="166370" y="0"/>
                </a:moveTo>
                <a:lnTo>
                  <a:pt x="0" y="39370"/>
                </a:lnTo>
                <a:lnTo>
                  <a:pt x="57150" y="130810"/>
                </a:lnTo>
                <a:lnTo>
                  <a:pt x="166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1246647"/>
            <a:ext cx="4353189" cy="4353189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4000500" y="0"/>
                </a:moveTo>
                <a:lnTo>
                  <a:pt x="800100" y="0"/>
                </a:lnTo>
                <a:lnTo>
                  <a:pt x="755670" y="1625"/>
                </a:lnTo>
                <a:lnTo>
                  <a:pt x="711362" y="6422"/>
                </a:lnTo>
                <a:lnTo>
                  <a:pt x="667298" y="14267"/>
                </a:lnTo>
                <a:lnTo>
                  <a:pt x="623600" y="25039"/>
                </a:lnTo>
                <a:lnTo>
                  <a:pt x="580390" y="38616"/>
                </a:lnTo>
                <a:lnTo>
                  <a:pt x="537790" y="54876"/>
                </a:lnTo>
                <a:lnTo>
                  <a:pt x="495921" y="73697"/>
                </a:lnTo>
                <a:lnTo>
                  <a:pt x="454906" y="94956"/>
                </a:lnTo>
                <a:lnTo>
                  <a:pt x="414866" y="118533"/>
                </a:lnTo>
                <a:lnTo>
                  <a:pt x="375924" y="144304"/>
                </a:lnTo>
                <a:lnTo>
                  <a:pt x="338202" y="172149"/>
                </a:lnTo>
                <a:lnTo>
                  <a:pt x="301820" y="201945"/>
                </a:lnTo>
                <a:lnTo>
                  <a:pt x="266903" y="233570"/>
                </a:lnTo>
                <a:lnTo>
                  <a:pt x="233570" y="266903"/>
                </a:lnTo>
                <a:lnTo>
                  <a:pt x="201945" y="301820"/>
                </a:lnTo>
                <a:lnTo>
                  <a:pt x="172149" y="338202"/>
                </a:lnTo>
                <a:lnTo>
                  <a:pt x="144304" y="375924"/>
                </a:lnTo>
                <a:lnTo>
                  <a:pt x="118533" y="414866"/>
                </a:lnTo>
                <a:lnTo>
                  <a:pt x="94956" y="454906"/>
                </a:lnTo>
                <a:lnTo>
                  <a:pt x="73697" y="495921"/>
                </a:lnTo>
                <a:lnTo>
                  <a:pt x="54876" y="537790"/>
                </a:lnTo>
                <a:lnTo>
                  <a:pt x="38616" y="580390"/>
                </a:lnTo>
                <a:lnTo>
                  <a:pt x="25039" y="623600"/>
                </a:lnTo>
                <a:lnTo>
                  <a:pt x="14267" y="667298"/>
                </a:lnTo>
                <a:lnTo>
                  <a:pt x="6422" y="711362"/>
                </a:lnTo>
                <a:lnTo>
                  <a:pt x="1625" y="755670"/>
                </a:lnTo>
                <a:lnTo>
                  <a:pt x="0" y="800100"/>
                </a:lnTo>
                <a:lnTo>
                  <a:pt x="0" y="4000500"/>
                </a:lnTo>
                <a:lnTo>
                  <a:pt x="1625" y="4044929"/>
                </a:lnTo>
                <a:lnTo>
                  <a:pt x="6422" y="4089237"/>
                </a:lnTo>
                <a:lnTo>
                  <a:pt x="14267" y="4133301"/>
                </a:lnTo>
                <a:lnTo>
                  <a:pt x="25039" y="4176999"/>
                </a:lnTo>
                <a:lnTo>
                  <a:pt x="38616" y="4220209"/>
                </a:lnTo>
                <a:lnTo>
                  <a:pt x="54876" y="4262809"/>
                </a:lnTo>
                <a:lnTo>
                  <a:pt x="73697" y="4304678"/>
                </a:lnTo>
                <a:lnTo>
                  <a:pt x="94956" y="4345693"/>
                </a:lnTo>
                <a:lnTo>
                  <a:pt x="118533" y="4385733"/>
                </a:lnTo>
                <a:lnTo>
                  <a:pt x="144304" y="4424675"/>
                </a:lnTo>
                <a:lnTo>
                  <a:pt x="172149" y="4462397"/>
                </a:lnTo>
                <a:lnTo>
                  <a:pt x="201945" y="4498779"/>
                </a:lnTo>
                <a:lnTo>
                  <a:pt x="233570" y="4533696"/>
                </a:lnTo>
                <a:lnTo>
                  <a:pt x="266903" y="4567029"/>
                </a:lnTo>
                <a:lnTo>
                  <a:pt x="301820" y="4598654"/>
                </a:lnTo>
                <a:lnTo>
                  <a:pt x="338202" y="4628450"/>
                </a:lnTo>
                <a:lnTo>
                  <a:pt x="375924" y="4656295"/>
                </a:lnTo>
                <a:lnTo>
                  <a:pt x="414866" y="4682066"/>
                </a:lnTo>
                <a:lnTo>
                  <a:pt x="454906" y="4705643"/>
                </a:lnTo>
                <a:lnTo>
                  <a:pt x="495921" y="4726902"/>
                </a:lnTo>
                <a:lnTo>
                  <a:pt x="537790" y="4745723"/>
                </a:lnTo>
                <a:lnTo>
                  <a:pt x="580390" y="4761983"/>
                </a:lnTo>
                <a:lnTo>
                  <a:pt x="623600" y="4775560"/>
                </a:lnTo>
                <a:lnTo>
                  <a:pt x="667298" y="4786332"/>
                </a:lnTo>
                <a:lnTo>
                  <a:pt x="711362" y="4794177"/>
                </a:lnTo>
                <a:lnTo>
                  <a:pt x="755670" y="4798974"/>
                </a:lnTo>
                <a:lnTo>
                  <a:pt x="800100" y="4800600"/>
                </a:lnTo>
                <a:lnTo>
                  <a:pt x="4000500" y="4800600"/>
                </a:lnTo>
                <a:lnTo>
                  <a:pt x="4044929" y="4798974"/>
                </a:lnTo>
                <a:lnTo>
                  <a:pt x="4089237" y="4794177"/>
                </a:lnTo>
                <a:lnTo>
                  <a:pt x="4133301" y="4786332"/>
                </a:lnTo>
                <a:lnTo>
                  <a:pt x="4176999" y="4775560"/>
                </a:lnTo>
                <a:lnTo>
                  <a:pt x="4220209" y="4761983"/>
                </a:lnTo>
                <a:lnTo>
                  <a:pt x="4262809" y="4745723"/>
                </a:lnTo>
                <a:lnTo>
                  <a:pt x="4304678" y="4726902"/>
                </a:lnTo>
                <a:lnTo>
                  <a:pt x="4345693" y="4705643"/>
                </a:lnTo>
                <a:lnTo>
                  <a:pt x="4385733" y="4682066"/>
                </a:lnTo>
                <a:lnTo>
                  <a:pt x="4424675" y="4656295"/>
                </a:lnTo>
                <a:lnTo>
                  <a:pt x="4462397" y="4628450"/>
                </a:lnTo>
                <a:lnTo>
                  <a:pt x="4498779" y="4598654"/>
                </a:lnTo>
                <a:lnTo>
                  <a:pt x="4533696" y="4567029"/>
                </a:lnTo>
                <a:lnTo>
                  <a:pt x="4567029" y="4533696"/>
                </a:lnTo>
                <a:lnTo>
                  <a:pt x="4598654" y="4498779"/>
                </a:lnTo>
                <a:lnTo>
                  <a:pt x="4628450" y="4462397"/>
                </a:lnTo>
                <a:lnTo>
                  <a:pt x="4656295" y="4424675"/>
                </a:lnTo>
                <a:lnTo>
                  <a:pt x="4682066" y="4385733"/>
                </a:lnTo>
                <a:lnTo>
                  <a:pt x="4705643" y="4345693"/>
                </a:lnTo>
                <a:lnTo>
                  <a:pt x="4726902" y="4304678"/>
                </a:lnTo>
                <a:lnTo>
                  <a:pt x="4745723" y="4262809"/>
                </a:lnTo>
                <a:lnTo>
                  <a:pt x="4761983" y="4220209"/>
                </a:lnTo>
                <a:lnTo>
                  <a:pt x="4775560" y="4176999"/>
                </a:lnTo>
                <a:lnTo>
                  <a:pt x="4786332" y="4133301"/>
                </a:lnTo>
                <a:lnTo>
                  <a:pt x="4794177" y="4089237"/>
                </a:lnTo>
                <a:lnTo>
                  <a:pt x="4798974" y="4044929"/>
                </a:lnTo>
                <a:lnTo>
                  <a:pt x="4800600" y="4000500"/>
                </a:lnTo>
                <a:lnTo>
                  <a:pt x="4800600" y="800100"/>
                </a:lnTo>
                <a:lnTo>
                  <a:pt x="4798974" y="755670"/>
                </a:lnTo>
                <a:lnTo>
                  <a:pt x="4794177" y="711362"/>
                </a:lnTo>
                <a:lnTo>
                  <a:pt x="4786332" y="667298"/>
                </a:lnTo>
                <a:lnTo>
                  <a:pt x="4775560" y="623600"/>
                </a:lnTo>
                <a:lnTo>
                  <a:pt x="4761983" y="580390"/>
                </a:lnTo>
                <a:lnTo>
                  <a:pt x="4745723" y="537790"/>
                </a:lnTo>
                <a:lnTo>
                  <a:pt x="4726902" y="495921"/>
                </a:lnTo>
                <a:lnTo>
                  <a:pt x="4705643" y="454906"/>
                </a:lnTo>
                <a:lnTo>
                  <a:pt x="4682066" y="414866"/>
                </a:lnTo>
                <a:lnTo>
                  <a:pt x="4656295" y="375924"/>
                </a:lnTo>
                <a:lnTo>
                  <a:pt x="4628450" y="338202"/>
                </a:lnTo>
                <a:lnTo>
                  <a:pt x="4598654" y="301820"/>
                </a:lnTo>
                <a:lnTo>
                  <a:pt x="4567029" y="266903"/>
                </a:lnTo>
                <a:lnTo>
                  <a:pt x="4533696" y="233570"/>
                </a:lnTo>
                <a:lnTo>
                  <a:pt x="4498779" y="201945"/>
                </a:lnTo>
                <a:lnTo>
                  <a:pt x="4462397" y="172149"/>
                </a:lnTo>
                <a:lnTo>
                  <a:pt x="4424675" y="144304"/>
                </a:lnTo>
                <a:lnTo>
                  <a:pt x="4385733" y="118533"/>
                </a:lnTo>
                <a:lnTo>
                  <a:pt x="4345693" y="94956"/>
                </a:lnTo>
                <a:lnTo>
                  <a:pt x="4304678" y="73697"/>
                </a:lnTo>
                <a:lnTo>
                  <a:pt x="4262809" y="54876"/>
                </a:lnTo>
                <a:lnTo>
                  <a:pt x="4220209" y="38616"/>
                </a:lnTo>
                <a:lnTo>
                  <a:pt x="4176999" y="25039"/>
                </a:lnTo>
                <a:lnTo>
                  <a:pt x="4133301" y="14267"/>
                </a:lnTo>
                <a:lnTo>
                  <a:pt x="4089237" y="6422"/>
                </a:lnTo>
                <a:lnTo>
                  <a:pt x="4044929" y="1625"/>
                </a:lnTo>
                <a:lnTo>
                  <a:pt x="4000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0130" y="1246647"/>
            <a:ext cx="89828" cy="3455"/>
          </a:xfrm>
          <a:custGeom>
            <a:avLst/>
            <a:gdLst/>
            <a:ahLst/>
            <a:cxnLst/>
            <a:rect l="l" t="t" r="r" b="b"/>
            <a:pathLst>
              <a:path w="99060" h="3809">
                <a:moveTo>
                  <a:pt x="99060" y="0"/>
                </a:moveTo>
                <a:lnTo>
                  <a:pt x="72389" y="0"/>
                </a:lnTo>
                <a:lnTo>
                  <a:pt x="54292" y="238"/>
                </a:lnTo>
                <a:lnTo>
                  <a:pt x="36194" y="952"/>
                </a:lnTo>
                <a:lnTo>
                  <a:pt x="18097" y="2143"/>
                </a:lnTo>
                <a:lnTo>
                  <a:pt x="0" y="381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4179" y="1257012"/>
            <a:ext cx="63340" cy="14971"/>
          </a:xfrm>
          <a:custGeom>
            <a:avLst/>
            <a:gdLst/>
            <a:ahLst/>
            <a:cxnLst/>
            <a:rect l="l" t="t" r="r" b="b"/>
            <a:pathLst>
              <a:path w="69850" h="16509">
                <a:moveTo>
                  <a:pt x="69850" y="0"/>
                </a:moveTo>
                <a:lnTo>
                  <a:pt x="52506" y="3294"/>
                </a:lnTo>
                <a:lnTo>
                  <a:pt x="34925" y="7302"/>
                </a:lnTo>
                <a:lnTo>
                  <a:pt x="17343" y="11787"/>
                </a:lnTo>
                <a:lnTo>
                  <a:pt x="0" y="1651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3986" y="1285803"/>
            <a:ext cx="59885" cy="25336"/>
          </a:xfrm>
          <a:custGeom>
            <a:avLst/>
            <a:gdLst/>
            <a:ahLst/>
            <a:cxnLst/>
            <a:rect l="l" t="t" r="r" b="b"/>
            <a:pathLst>
              <a:path w="66039" h="27940">
                <a:moveTo>
                  <a:pt x="66039" y="0"/>
                </a:moveTo>
                <a:lnTo>
                  <a:pt x="49113" y="6687"/>
                </a:lnTo>
                <a:lnTo>
                  <a:pt x="32543" y="13493"/>
                </a:lnTo>
                <a:lnTo>
                  <a:pt x="16212" y="20538"/>
                </a:lnTo>
                <a:lnTo>
                  <a:pt x="0" y="279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9552" y="1330717"/>
            <a:ext cx="56430" cy="33397"/>
          </a:xfrm>
          <a:custGeom>
            <a:avLst/>
            <a:gdLst/>
            <a:ahLst/>
            <a:cxnLst/>
            <a:rect l="l" t="t" r="r" b="b"/>
            <a:pathLst>
              <a:path w="62230" h="36830">
                <a:moveTo>
                  <a:pt x="62230" y="0"/>
                </a:moveTo>
                <a:lnTo>
                  <a:pt x="46255" y="8790"/>
                </a:lnTo>
                <a:lnTo>
                  <a:pt x="30638" y="17938"/>
                </a:lnTo>
                <a:lnTo>
                  <a:pt x="15259" y="27324"/>
                </a:lnTo>
                <a:lnTo>
                  <a:pt x="0" y="3682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3179" y="1388299"/>
            <a:ext cx="51824" cy="41459"/>
          </a:xfrm>
          <a:custGeom>
            <a:avLst/>
            <a:gdLst/>
            <a:ahLst/>
            <a:cxnLst/>
            <a:rect l="l" t="t" r="r" b="b"/>
            <a:pathLst>
              <a:path w="57150" h="45719">
                <a:moveTo>
                  <a:pt x="57150" y="0"/>
                </a:moveTo>
                <a:lnTo>
                  <a:pt x="42862" y="10715"/>
                </a:lnTo>
                <a:lnTo>
                  <a:pt x="28575" y="21907"/>
                </a:lnTo>
                <a:lnTo>
                  <a:pt x="14287" y="33575"/>
                </a:lnTo>
                <a:lnTo>
                  <a:pt x="0" y="457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6020" y="1457398"/>
            <a:ext cx="46065" cy="47216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50800" y="0"/>
                </a:moveTo>
                <a:lnTo>
                  <a:pt x="37683" y="12600"/>
                </a:lnTo>
                <a:lnTo>
                  <a:pt x="24923" y="25558"/>
                </a:lnTo>
                <a:lnTo>
                  <a:pt x="12402" y="38754"/>
                </a:lnTo>
                <a:lnTo>
                  <a:pt x="0" y="520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09224" y="1536860"/>
            <a:ext cx="39156" cy="52974"/>
          </a:xfrm>
          <a:custGeom>
            <a:avLst/>
            <a:gdLst/>
            <a:ahLst/>
            <a:cxnLst/>
            <a:rect l="l" t="t" r="r" b="b"/>
            <a:pathLst>
              <a:path w="43180" h="58419">
                <a:moveTo>
                  <a:pt x="43180" y="0"/>
                </a:moveTo>
                <a:lnTo>
                  <a:pt x="31968" y="14307"/>
                </a:lnTo>
                <a:lnTo>
                  <a:pt x="21113" y="28733"/>
                </a:lnTo>
                <a:lnTo>
                  <a:pt x="10497" y="43398"/>
                </a:lnTo>
                <a:lnTo>
                  <a:pt x="0" y="584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3946" y="1624384"/>
            <a:ext cx="32246" cy="57582"/>
          </a:xfrm>
          <a:custGeom>
            <a:avLst/>
            <a:gdLst/>
            <a:ahLst/>
            <a:cxnLst/>
            <a:rect l="l" t="t" r="r" b="b"/>
            <a:pathLst>
              <a:path w="35560" h="63500">
                <a:moveTo>
                  <a:pt x="35559" y="0"/>
                </a:moveTo>
                <a:lnTo>
                  <a:pt x="26074" y="15994"/>
                </a:lnTo>
                <a:lnTo>
                  <a:pt x="16827" y="31750"/>
                </a:lnTo>
                <a:lnTo>
                  <a:pt x="8056" y="47505"/>
                </a:lnTo>
                <a:lnTo>
                  <a:pt x="0" y="635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11335" y="1719970"/>
            <a:ext cx="24184" cy="61037"/>
          </a:xfrm>
          <a:custGeom>
            <a:avLst/>
            <a:gdLst/>
            <a:ahLst/>
            <a:cxnLst/>
            <a:rect l="l" t="t" r="r" b="b"/>
            <a:pathLst>
              <a:path w="26669" h="67310">
                <a:moveTo>
                  <a:pt x="26670" y="0"/>
                </a:moveTo>
                <a:lnTo>
                  <a:pt x="19288" y="16946"/>
                </a:lnTo>
                <a:lnTo>
                  <a:pt x="12382" y="33654"/>
                </a:lnTo>
                <a:lnTo>
                  <a:pt x="5953" y="50363"/>
                </a:lnTo>
                <a:lnTo>
                  <a:pt x="0" y="6730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0" y="1822466"/>
            <a:ext cx="13820" cy="63340"/>
          </a:xfrm>
          <a:custGeom>
            <a:avLst/>
            <a:gdLst/>
            <a:ahLst/>
            <a:cxnLst/>
            <a:rect l="l" t="t" r="r" b="b"/>
            <a:pathLst>
              <a:path w="15239" h="69850">
                <a:moveTo>
                  <a:pt x="15239" y="0"/>
                </a:moveTo>
                <a:lnTo>
                  <a:pt x="10715" y="17343"/>
                </a:lnTo>
                <a:lnTo>
                  <a:pt x="6667" y="34925"/>
                </a:lnTo>
                <a:lnTo>
                  <a:pt x="3095" y="52506"/>
                </a:lnTo>
                <a:lnTo>
                  <a:pt x="0" y="6985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1928416"/>
            <a:ext cx="1152" cy="65643"/>
          </a:xfrm>
          <a:custGeom>
            <a:avLst/>
            <a:gdLst/>
            <a:ahLst/>
            <a:cxnLst/>
            <a:rect l="l" t="t" r="r" b="b"/>
            <a:pathLst>
              <a:path w="1269" h="72389">
                <a:moveTo>
                  <a:pt x="1269" y="0"/>
                </a:moveTo>
                <a:lnTo>
                  <a:pt x="535" y="11648"/>
                </a:lnTo>
                <a:lnTo>
                  <a:pt x="158" y="23653"/>
                </a:lnTo>
                <a:lnTo>
                  <a:pt x="19" y="35897"/>
                </a:lnTo>
                <a:lnTo>
                  <a:pt x="0" y="48260"/>
                </a:ln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035519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0242" y="2143772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25202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0242" y="236028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46738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0242" y="257563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80242" y="268389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80242" y="279099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0242" y="289924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80242" y="300750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0242" y="311460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0242" y="322285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80242" y="333111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0242" y="3438212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80242" y="354646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365472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3761822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387007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397833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80242" y="408543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419368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430194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440904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451729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80242" y="462555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80242" y="473265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80242" y="4840907"/>
            <a:ext cx="1152" cy="65643"/>
          </a:xfrm>
          <a:custGeom>
            <a:avLst/>
            <a:gdLst/>
            <a:ahLst/>
            <a:cxnLst/>
            <a:rect l="l" t="t" r="r" b="b"/>
            <a:pathLst>
              <a:path w="1269" h="72389">
                <a:moveTo>
                  <a:pt x="0" y="0"/>
                </a:moveTo>
                <a:lnTo>
                  <a:pt x="0" y="36829"/>
                </a:lnTo>
                <a:lnTo>
                  <a:pt x="19" y="45600"/>
                </a:lnTo>
                <a:lnTo>
                  <a:pt x="158" y="54609"/>
                </a:lnTo>
                <a:lnTo>
                  <a:pt x="535" y="63619"/>
                </a:lnTo>
                <a:lnTo>
                  <a:pt x="1269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84847" y="4949161"/>
            <a:ext cx="12668" cy="64492"/>
          </a:xfrm>
          <a:custGeom>
            <a:avLst/>
            <a:gdLst/>
            <a:ahLst/>
            <a:cxnLst/>
            <a:rect l="l" t="t" r="r" b="b"/>
            <a:pathLst>
              <a:path w="13969" h="71120">
                <a:moveTo>
                  <a:pt x="0" y="0"/>
                </a:moveTo>
                <a:lnTo>
                  <a:pt x="2897" y="17363"/>
                </a:lnTo>
                <a:lnTo>
                  <a:pt x="6032" y="35083"/>
                </a:lnTo>
                <a:lnTo>
                  <a:pt x="9644" y="53042"/>
                </a:lnTo>
                <a:lnTo>
                  <a:pt x="13969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09033" y="5053960"/>
            <a:ext cx="21881" cy="62188"/>
          </a:xfrm>
          <a:custGeom>
            <a:avLst/>
            <a:gdLst/>
            <a:ahLst/>
            <a:cxnLst/>
            <a:rect l="l" t="t" r="r" b="b"/>
            <a:pathLst>
              <a:path w="24130" h="68579">
                <a:moveTo>
                  <a:pt x="0" y="0"/>
                </a:moveTo>
                <a:lnTo>
                  <a:pt x="5199" y="17144"/>
                </a:lnTo>
                <a:lnTo>
                  <a:pt x="11112" y="34289"/>
                </a:lnTo>
                <a:lnTo>
                  <a:pt x="17502" y="51434"/>
                </a:lnTo>
                <a:lnTo>
                  <a:pt x="24130" y="685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49340" y="5154152"/>
            <a:ext cx="31094" cy="57582"/>
          </a:xfrm>
          <a:custGeom>
            <a:avLst/>
            <a:gdLst/>
            <a:ahLst/>
            <a:cxnLst/>
            <a:rect l="l" t="t" r="r" b="b"/>
            <a:pathLst>
              <a:path w="34289" h="63500">
                <a:moveTo>
                  <a:pt x="0" y="0"/>
                </a:moveTo>
                <a:lnTo>
                  <a:pt x="7858" y="16172"/>
                </a:lnTo>
                <a:lnTo>
                  <a:pt x="16192" y="32226"/>
                </a:lnTo>
                <a:lnTo>
                  <a:pt x="25003" y="48041"/>
                </a:lnTo>
                <a:lnTo>
                  <a:pt x="34289" y="635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03466" y="5247435"/>
            <a:ext cx="38004" cy="52974"/>
          </a:xfrm>
          <a:custGeom>
            <a:avLst/>
            <a:gdLst/>
            <a:ahLst/>
            <a:cxnLst/>
            <a:rect l="l" t="t" r="r" b="b"/>
            <a:pathLst>
              <a:path w="41910" h="58420">
                <a:moveTo>
                  <a:pt x="0" y="0"/>
                </a:moveTo>
                <a:lnTo>
                  <a:pt x="9763" y="15021"/>
                </a:lnTo>
                <a:lnTo>
                  <a:pt x="20002" y="29686"/>
                </a:lnTo>
                <a:lnTo>
                  <a:pt x="30718" y="44112"/>
                </a:lnTo>
                <a:lnTo>
                  <a:pt x="41910" y="5842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69109" y="5332655"/>
            <a:ext cx="44914" cy="48369"/>
          </a:xfrm>
          <a:custGeom>
            <a:avLst/>
            <a:gdLst/>
            <a:ahLst/>
            <a:cxnLst/>
            <a:rect l="l" t="t" r="r" b="b"/>
            <a:pathLst>
              <a:path w="49530" h="53339">
                <a:moveTo>
                  <a:pt x="0" y="0"/>
                </a:moveTo>
                <a:lnTo>
                  <a:pt x="11846" y="13870"/>
                </a:lnTo>
                <a:lnTo>
                  <a:pt x="24288" y="27146"/>
                </a:lnTo>
                <a:lnTo>
                  <a:pt x="36968" y="40183"/>
                </a:lnTo>
                <a:lnTo>
                  <a:pt x="49530" y="5333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545118" y="5408663"/>
            <a:ext cx="50672" cy="42611"/>
          </a:xfrm>
          <a:custGeom>
            <a:avLst/>
            <a:gdLst/>
            <a:ahLst/>
            <a:cxnLst/>
            <a:rect l="l" t="t" r="r" b="b"/>
            <a:pathLst>
              <a:path w="55880" h="46989">
                <a:moveTo>
                  <a:pt x="0" y="0"/>
                </a:moveTo>
                <a:lnTo>
                  <a:pt x="13553" y="12164"/>
                </a:lnTo>
                <a:lnTo>
                  <a:pt x="27463" y="23971"/>
                </a:lnTo>
                <a:lnTo>
                  <a:pt x="41612" y="35540"/>
                </a:lnTo>
                <a:lnTo>
                  <a:pt x="55880" y="469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630338" y="5475460"/>
            <a:ext cx="55279" cy="34549"/>
          </a:xfrm>
          <a:custGeom>
            <a:avLst/>
            <a:gdLst/>
            <a:ahLst/>
            <a:cxnLst/>
            <a:rect l="l" t="t" r="r" b="b"/>
            <a:pathLst>
              <a:path w="60960" h="38100">
                <a:moveTo>
                  <a:pt x="0" y="0"/>
                </a:moveTo>
                <a:lnTo>
                  <a:pt x="15239" y="10239"/>
                </a:lnTo>
                <a:lnTo>
                  <a:pt x="30479" y="20002"/>
                </a:lnTo>
                <a:lnTo>
                  <a:pt x="45719" y="29289"/>
                </a:lnTo>
                <a:lnTo>
                  <a:pt x="60959" y="381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23622" y="5529586"/>
            <a:ext cx="59885" cy="26487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390" y="8135"/>
                </a:lnTo>
                <a:lnTo>
                  <a:pt x="33019" y="15557"/>
                </a:lnTo>
                <a:lnTo>
                  <a:pt x="49649" y="22502"/>
                </a:lnTo>
                <a:lnTo>
                  <a:pt x="66039" y="292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823814" y="5571045"/>
            <a:ext cx="63340" cy="16123"/>
          </a:xfrm>
          <a:custGeom>
            <a:avLst/>
            <a:gdLst/>
            <a:ahLst/>
            <a:cxnLst/>
            <a:rect l="l" t="t" r="r" b="b"/>
            <a:pathLst>
              <a:path w="69850" h="17779">
                <a:moveTo>
                  <a:pt x="0" y="0"/>
                </a:moveTo>
                <a:lnTo>
                  <a:pt x="17164" y="4742"/>
                </a:lnTo>
                <a:lnTo>
                  <a:pt x="34448" y="9366"/>
                </a:lnTo>
                <a:lnTo>
                  <a:pt x="51970" y="13751"/>
                </a:lnTo>
                <a:lnTo>
                  <a:pt x="69850" y="1778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28614" y="5594078"/>
            <a:ext cx="65643" cy="5758"/>
          </a:xfrm>
          <a:custGeom>
            <a:avLst/>
            <a:gdLst/>
            <a:ahLst/>
            <a:cxnLst/>
            <a:rect l="l" t="t" r="r" b="b"/>
            <a:pathLst>
              <a:path w="72389" h="6350">
                <a:moveTo>
                  <a:pt x="0" y="0"/>
                </a:moveTo>
                <a:lnTo>
                  <a:pt x="18097" y="2420"/>
                </a:lnTo>
                <a:lnTo>
                  <a:pt x="36194" y="4127"/>
                </a:lnTo>
                <a:lnTo>
                  <a:pt x="54292" y="5357"/>
                </a:lnTo>
                <a:lnTo>
                  <a:pt x="72389" y="63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36867" y="5599836"/>
            <a:ext cx="64492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14397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52223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6047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46758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7583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8408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9119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89944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0769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14799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22305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3130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39562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546663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5491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76202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870273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7852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08563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9388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0213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410391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51749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2574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73285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84110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949357" y="5589472"/>
            <a:ext cx="65643" cy="9213"/>
          </a:xfrm>
          <a:custGeom>
            <a:avLst/>
            <a:gdLst/>
            <a:ahLst/>
            <a:cxnLst/>
            <a:rect l="l" t="t" r="r" b="b"/>
            <a:pathLst>
              <a:path w="72390" h="10160">
                <a:moveTo>
                  <a:pt x="0" y="10159"/>
                </a:moveTo>
                <a:lnTo>
                  <a:pt x="18097" y="8215"/>
                </a:lnTo>
                <a:lnTo>
                  <a:pt x="36194" y="6032"/>
                </a:lnTo>
                <a:lnTo>
                  <a:pt x="54292" y="3373"/>
                </a:ln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055308" y="5560681"/>
            <a:ext cx="63340" cy="19578"/>
          </a:xfrm>
          <a:custGeom>
            <a:avLst/>
            <a:gdLst/>
            <a:ahLst/>
            <a:cxnLst/>
            <a:rect l="l" t="t" r="r" b="b"/>
            <a:pathLst>
              <a:path w="69850" h="21589">
                <a:moveTo>
                  <a:pt x="0" y="21589"/>
                </a:moveTo>
                <a:lnTo>
                  <a:pt x="17343" y="16787"/>
                </a:lnTo>
                <a:lnTo>
                  <a:pt x="34925" y="11747"/>
                </a:lnTo>
                <a:lnTo>
                  <a:pt x="52506" y="6230"/>
                </a:lnTo>
                <a:lnTo>
                  <a:pt x="698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157805" y="5515767"/>
            <a:ext cx="58733" cy="28791"/>
          </a:xfrm>
          <a:custGeom>
            <a:avLst/>
            <a:gdLst/>
            <a:ahLst/>
            <a:cxnLst/>
            <a:rect l="l" t="t" r="r" b="b"/>
            <a:pathLst>
              <a:path w="64770" h="31750">
                <a:moveTo>
                  <a:pt x="0" y="31750"/>
                </a:moveTo>
                <a:lnTo>
                  <a:pt x="16192" y="24824"/>
                </a:lnTo>
                <a:lnTo>
                  <a:pt x="32384" y="17303"/>
                </a:lnTo>
                <a:lnTo>
                  <a:pt x="48577" y="9068"/>
                </a:lnTo>
                <a:lnTo>
                  <a:pt x="647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253390" y="5458185"/>
            <a:ext cx="54127" cy="36852"/>
          </a:xfrm>
          <a:custGeom>
            <a:avLst/>
            <a:gdLst/>
            <a:ahLst/>
            <a:cxnLst/>
            <a:rect l="l" t="t" r="r" b="b"/>
            <a:pathLst>
              <a:path w="59690" h="40639">
                <a:moveTo>
                  <a:pt x="0" y="40640"/>
                </a:moveTo>
                <a:lnTo>
                  <a:pt x="15220" y="30896"/>
                </a:lnTo>
                <a:lnTo>
                  <a:pt x="30321" y="20796"/>
                </a:lnTo>
                <a:lnTo>
                  <a:pt x="45184" y="10457"/>
                </a:lnTo>
                <a:lnTo>
                  <a:pt x="596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340914" y="5389087"/>
            <a:ext cx="49520" cy="43762"/>
          </a:xfrm>
          <a:custGeom>
            <a:avLst/>
            <a:gdLst/>
            <a:ahLst/>
            <a:cxnLst/>
            <a:rect l="l" t="t" r="r" b="b"/>
            <a:pathLst>
              <a:path w="54609" h="48260">
                <a:moveTo>
                  <a:pt x="0" y="48260"/>
                </a:moveTo>
                <a:lnTo>
                  <a:pt x="14069" y="36075"/>
                </a:lnTo>
                <a:lnTo>
                  <a:pt x="27781" y="24130"/>
                </a:lnTo>
                <a:lnTo>
                  <a:pt x="41255" y="12184"/>
                </a:lnTo>
                <a:lnTo>
                  <a:pt x="5460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20378" y="5309623"/>
            <a:ext cx="43762" cy="49520"/>
          </a:xfrm>
          <a:custGeom>
            <a:avLst/>
            <a:gdLst/>
            <a:ahLst/>
            <a:cxnLst/>
            <a:rect l="l" t="t" r="r" b="b"/>
            <a:pathLst>
              <a:path w="48259" h="54610">
                <a:moveTo>
                  <a:pt x="0" y="54609"/>
                </a:moveTo>
                <a:lnTo>
                  <a:pt x="12362" y="41255"/>
                </a:lnTo>
                <a:lnTo>
                  <a:pt x="24606" y="27781"/>
                </a:lnTo>
                <a:lnTo>
                  <a:pt x="36611" y="14069"/>
                </a:lnTo>
                <a:lnTo>
                  <a:pt x="4825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489476" y="5222099"/>
            <a:ext cx="36852" cy="54127"/>
          </a:xfrm>
          <a:custGeom>
            <a:avLst/>
            <a:gdLst/>
            <a:ahLst/>
            <a:cxnLst/>
            <a:rect l="l" t="t" r="r" b="b"/>
            <a:pathLst>
              <a:path w="40640" h="59689">
                <a:moveTo>
                  <a:pt x="0" y="59690"/>
                </a:moveTo>
                <a:lnTo>
                  <a:pt x="10993" y="45184"/>
                </a:lnTo>
                <a:lnTo>
                  <a:pt x="21272" y="30321"/>
                </a:lnTo>
                <a:lnTo>
                  <a:pt x="31075" y="15220"/>
                </a:lnTo>
                <a:lnTo>
                  <a:pt x="4064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548209" y="5126513"/>
            <a:ext cx="28791" cy="58733"/>
          </a:xfrm>
          <a:custGeom>
            <a:avLst/>
            <a:gdLst/>
            <a:ahLst/>
            <a:cxnLst/>
            <a:rect l="l" t="t" r="r" b="b"/>
            <a:pathLst>
              <a:path w="31750" h="64770">
                <a:moveTo>
                  <a:pt x="0" y="64770"/>
                </a:moveTo>
                <a:lnTo>
                  <a:pt x="8532" y="49291"/>
                </a:lnTo>
                <a:lnTo>
                  <a:pt x="16827" y="33337"/>
                </a:lnTo>
                <a:lnTo>
                  <a:pt x="24645" y="16906"/>
                </a:lnTo>
                <a:lnTo>
                  <a:pt x="317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593123" y="5025169"/>
            <a:ext cx="19578" cy="62188"/>
          </a:xfrm>
          <a:custGeom>
            <a:avLst/>
            <a:gdLst/>
            <a:ahLst/>
            <a:cxnLst/>
            <a:rect l="l" t="t" r="r" b="b"/>
            <a:pathLst>
              <a:path w="21590" h="68579">
                <a:moveTo>
                  <a:pt x="0" y="68579"/>
                </a:moveTo>
                <a:lnTo>
                  <a:pt x="6409" y="51434"/>
                </a:lnTo>
                <a:lnTo>
                  <a:pt x="12223" y="34289"/>
                </a:lnTo>
                <a:lnTo>
                  <a:pt x="17323" y="17144"/>
                </a:lnTo>
                <a:lnTo>
                  <a:pt x="215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623065" y="4919218"/>
            <a:ext cx="8061" cy="64492"/>
          </a:xfrm>
          <a:custGeom>
            <a:avLst/>
            <a:gdLst/>
            <a:ahLst/>
            <a:cxnLst/>
            <a:rect l="l" t="t" r="r" b="b"/>
            <a:pathLst>
              <a:path w="8890" h="71120">
                <a:moveTo>
                  <a:pt x="0" y="71120"/>
                </a:moveTo>
                <a:lnTo>
                  <a:pt x="2817" y="53042"/>
                </a:lnTo>
                <a:lnTo>
                  <a:pt x="5397" y="35083"/>
                </a:lnTo>
                <a:lnTo>
                  <a:pt x="7500" y="17363"/>
                </a:lnTo>
                <a:lnTo>
                  <a:pt x="888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633431" y="4794265"/>
            <a:ext cx="0" cy="99041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633431" y="470271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1" y="459445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633431" y="448735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633431" y="437910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271999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33431" y="416374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633431" y="405549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633431" y="394723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840135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33431" y="373188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633431" y="362362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633431" y="3516525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40827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3431" y="3301168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633431" y="3192915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633431" y="308466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297640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633431" y="286930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633431" y="276105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633431" y="265279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254569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633431" y="243744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633431" y="232918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633431" y="222208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211383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633431" y="200557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628823" y="1898474"/>
            <a:ext cx="4607" cy="64492"/>
          </a:xfrm>
          <a:custGeom>
            <a:avLst/>
            <a:gdLst/>
            <a:ahLst/>
            <a:cxnLst/>
            <a:rect l="l" t="t" r="r" b="b"/>
            <a:pathLst>
              <a:path w="5079" h="71119">
                <a:moveTo>
                  <a:pt x="5079" y="71119"/>
                </a:moveTo>
                <a:lnTo>
                  <a:pt x="4643" y="53220"/>
                </a:lnTo>
                <a:lnTo>
                  <a:pt x="3492" y="35559"/>
                </a:lnTo>
                <a:lnTo>
                  <a:pt x="1865" y="1789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604640" y="1793675"/>
            <a:ext cx="17275" cy="63340"/>
          </a:xfrm>
          <a:custGeom>
            <a:avLst/>
            <a:gdLst/>
            <a:ahLst/>
            <a:cxnLst/>
            <a:rect l="l" t="t" r="r" b="b"/>
            <a:pathLst>
              <a:path w="19050" h="69850">
                <a:moveTo>
                  <a:pt x="19050" y="69850"/>
                </a:moveTo>
                <a:lnTo>
                  <a:pt x="15001" y="51970"/>
                </a:lnTo>
                <a:lnTo>
                  <a:pt x="10477" y="34448"/>
                </a:lnTo>
                <a:lnTo>
                  <a:pt x="5476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565483" y="1692330"/>
            <a:ext cx="25336" cy="61037"/>
          </a:xfrm>
          <a:custGeom>
            <a:avLst/>
            <a:gdLst/>
            <a:ahLst/>
            <a:cxnLst/>
            <a:rect l="l" t="t" r="r" b="b"/>
            <a:pathLst>
              <a:path w="27940" h="67310">
                <a:moveTo>
                  <a:pt x="27939" y="67310"/>
                </a:moveTo>
                <a:lnTo>
                  <a:pt x="21788" y="50363"/>
                </a:lnTo>
                <a:lnTo>
                  <a:pt x="14922" y="33654"/>
                </a:lnTo>
                <a:lnTo>
                  <a:pt x="7580" y="16946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511357" y="1599048"/>
            <a:ext cx="33397" cy="56430"/>
          </a:xfrm>
          <a:custGeom>
            <a:avLst/>
            <a:gdLst/>
            <a:ahLst/>
            <a:cxnLst/>
            <a:rect l="l" t="t" r="r" b="b"/>
            <a:pathLst>
              <a:path w="36829" h="62230">
                <a:moveTo>
                  <a:pt x="36829" y="62229"/>
                </a:moveTo>
                <a:lnTo>
                  <a:pt x="28039" y="46255"/>
                </a:lnTo>
                <a:lnTo>
                  <a:pt x="18891" y="30638"/>
                </a:lnTo>
                <a:lnTo>
                  <a:pt x="9505" y="1525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444561" y="1513826"/>
            <a:ext cx="41459" cy="50672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20" y="55880"/>
                </a:moveTo>
                <a:lnTo>
                  <a:pt x="35004" y="41612"/>
                </a:lnTo>
                <a:lnTo>
                  <a:pt x="23812" y="27463"/>
                </a:lnTo>
                <a:lnTo>
                  <a:pt x="12144" y="13553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368555" y="1437818"/>
            <a:ext cx="47216" cy="44914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52070" y="49529"/>
                </a:moveTo>
                <a:lnTo>
                  <a:pt x="39469" y="36433"/>
                </a:lnTo>
                <a:lnTo>
                  <a:pt x="26511" y="23812"/>
                </a:lnTo>
                <a:lnTo>
                  <a:pt x="13315" y="1166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283333" y="1371024"/>
            <a:ext cx="52974" cy="39156"/>
          </a:xfrm>
          <a:custGeom>
            <a:avLst/>
            <a:gdLst/>
            <a:ahLst/>
            <a:cxnLst/>
            <a:rect l="l" t="t" r="r" b="b"/>
            <a:pathLst>
              <a:path w="58420" h="43180">
                <a:moveTo>
                  <a:pt x="58420" y="43179"/>
                </a:moveTo>
                <a:lnTo>
                  <a:pt x="44112" y="31968"/>
                </a:lnTo>
                <a:lnTo>
                  <a:pt x="29686" y="21113"/>
                </a:lnTo>
                <a:lnTo>
                  <a:pt x="15021" y="10497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190050" y="1316896"/>
            <a:ext cx="57582" cy="31094"/>
          </a:xfrm>
          <a:custGeom>
            <a:avLst/>
            <a:gdLst/>
            <a:ahLst/>
            <a:cxnLst/>
            <a:rect l="l" t="t" r="r" b="b"/>
            <a:pathLst>
              <a:path w="63500" h="34290">
                <a:moveTo>
                  <a:pt x="63500" y="34289"/>
                </a:moveTo>
                <a:lnTo>
                  <a:pt x="48041" y="25003"/>
                </a:lnTo>
                <a:lnTo>
                  <a:pt x="32226" y="16192"/>
                </a:lnTo>
                <a:lnTo>
                  <a:pt x="16172" y="78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091009" y="1275438"/>
            <a:ext cx="61037" cy="23033"/>
          </a:xfrm>
          <a:custGeom>
            <a:avLst/>
            <a:gdLst/>
            <a:ahLst/>
            <a:cxnLst/>
            <a:rect l="l" t="t" r="r" b="b"/>
            <a:pathLst>
              <a:path w="67309" h="25400">
                <a:moveTo>
                  <a:pt x="67310" y="25400"/>
                </a:moveTo>
                <a:lnTo>
                  <a:pt x="50184" y="18752"/>
                </a:lnTo>
                <a:lnTo>
                  <a:pt x="33178" y="12223"/>
                </a:lnTo>
                <a:lnTo>
                  <a:pt x="16410" y="5933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985059" y="1252406"/>
            <a:ext cx="64492" cy="11516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71119" y="12700"/>
                </a:moveTo>
                <a:lnTo>
                  <a:pt x="53756" y="8929"/>
                </a:lnTo>
                <a:lnTo>
                  <a:pt x="36036" y="5397"/>
                </a:lnTo>
                <a:lnTo>
                  <a:pt x="18077" y="2341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877956" y="1246647"/>
            <a:ext cx="65643" cy="1152"/>
          </a:xfrm>
          <a:custGeom>
            <a:avLst/>
            <a:gdLst/>
            <a:ahLst/>
            <a:cxnLst/>
            <a:rect l="l" t="t" r="r" b="b"/>
            <a:pathLst>
              <a:path w="72390" h="1269">
                <a:moveTo>
                  <a:pt x="72390" y="1270"/>
                </a:moveTo>
                <a:lnTo>
                  <a:pt x="62666" y="535"/>
                </a:lnTo>
                <a:lnTo>
                  <a:pt x="52705" y="158"/>
                </a:lnTo>
                <a:lnTo>
                  <a:pt x="42743" y="19"/>
                </a:lnTo>
                <a:lnTo>
                  <a:pt x="3302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76970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6144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55434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44609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33783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230737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12248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01422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907127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479887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69061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583517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47526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436700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25990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15165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404339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936295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382804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371978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61268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504431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339617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28907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318082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07256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2487537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109421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4145894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4767778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5804252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426136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80425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426136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4145894" y="47706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117482" y="3742246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018442" y="364320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301844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1234439"/>
                </a:moveTo>
                <a:lnTo>
                  <a:pt x="12344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4098676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4676799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0"/>
                </a:moveTo>
                <a:lnTo>
                  <a:pt x="1234439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757034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311748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3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3018442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3109421" y="1764884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3998484" y="1716515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4456836" y="2075826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6115194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6066824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775840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0"/>
                </a:moveTo>
                <a:lnTo>
                  <a:pt x="0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676799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4456836" y="3734184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4408467" y="462324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4767778" y="3423242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56842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2798479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2750110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3109421" y="1838588"/>
            <a:ext cx="2575061" cy="1584653"/>
          </a:xfrm>
          <a:custGeom>
            <a:avLst/>
            <a:gdLst/>
            <a:ahLst/>
            <a:cxnLst/>
            <a:rect l="l" t="t" r="r" b="b"/>
            <a:pathLst>
              <a:path w="2839720" h="1747520">
                <a:moveTo>
                  <a:pt x="0" y="1747520"/>
                </a:moveTo>
                <a:lnTo>
                  <a:pt x="2839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653387" y="1764884"/>
            <a:ext cx="150864" cy="118619"/>
          </a:xfrm>
          <a:custGeom>
            <a:avLst/>
            <a:gdLst/>
            <a:ahLst/>
            <a:cxnLst/>
            <a:rect l="l" t="t" r="r" b="b"/>
            <a:pathLst>
              <a:path w="166370" h="130810">
                <a:moveTo>
                  <a:pt x="166370" y="0"/>
                </a:moveTo>
                <a:lnTo>
                  <a:pt x="0" y="39370"/>
                </a:lnTo>
                <a:lnTo>
                  <a:pt x="57150" y="130810"/>
                </a:lnTo>
                <a:lnTo>
                  <a:pt x="166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06" y="250481"/>
            <a:ext cx="8291788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Finding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 dirty="0"/>
          </a:p>
        </p:txBody>
      </p:sp>
      <p:sp>
        <p:nvSpPr>
          <p:cNvPr id="7" name="object 7"/>
          <p:cNvSpPr txBox="1"/>
          <p:nvPr/>
        </p:nvSpPr>
        <p:spPr>
          <a:xfrm>
            <a:off x="633401" y="2323428"/>
            <a:ext cx="8222689" cy="563525"/>
          </a:xfrm>
          <a:prstGeom prst="rect">
            <a:avLst/>
          </a:prstGeom>
        </p:spPr>
        <p:txBody>
          <a:bodyPr vert="horz" wrap="square" lIns="0" tIns="21881" rIns="0" bIns="0" rtlCol="0">
            <a:spAutoFit/>
          </a:bodyPr>
          <a:lstStyle/>
          <a:p>
            <a:pPr marL="426105" marR="23608" indent="-414589" algn="just" defTabSz="829178">
              <a:lnSpc>
                <a:spcPct val="97000"/>
              </a:lnSpc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lang="en-US" sz="3627" b="1" spc="-5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/>
                <a:cs typeface="DejaVu Serif"/>
              </a:rPr>
              <a:t>Run </a:t>
            </a:r>
            <a:r>
              <a:rPr sz="3627" b="1" spc="5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/>
                <a:cs typeface="DejaVu Serif"/>
              </a:rPr>
              <a:t>DFS </a:t>
            </a:r>
            <a:r>
              <a:rPr lang="en-US" sz="3627" b="1" spc="-5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/>
                <a:cs typeface="DejaVu Serif"/>
              </a:rPr>
              <a:t>… </a:t>
            </a:r>
            <a:endParaRPr sz="3627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erif"/>
              <a:cs typeface="DejaVu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C6420B9-09BE-4CB2-8E00-3272BD13E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05" y="71019"/>
            <a:ext cx="8879701" cy="310718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E050119-F05A-4BAA-8C2F-4902BECDBB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05" y="3510934"/>
            <a:ext cx="8886282" cy="32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8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9013" y="506145"/>
            <a:ext cx="4895034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b="0" spc="-9" dirty="0">
                <a:solidFill>
                  <a:srgbClr val="191919"/>
                </a:solidFill>
              </a:rPr>
              <a:t>Properties </a:t>
            </a:r>
            <a:r>
              <a:rPr sz="3990" b="0" spc="-5" dirty="0">
                <a:solidFill>
                  <a:srgbClr val="191919"/>
                </a:solidFill>
              </a:rPr>
              <a:t>of</a:t>
            </a:r>
            <a:r>
              <a:rPr sz="3990" b="0" spc="-54" dirty="0">
                <a:solidFill>
                  <a:srgbClr val="191919"/>
                </a:solidFill>
              </a:rPr>
              <a:t> </a:t>
            </a:r>
            <a:r>
              <a:rPr sz="3990" b="0" spc="-5" dirty="0">
                <a:solidFill>
                  <a:srgbClr val="191919"/>
                </a:solidFill>
              </a:rPr>
              <a:t>SCCs</a:t>
            </a:r>
            <a:endParaRPr sz="3990"/>
          </a:p>
        </p:txBody>
      </p:sp>
      <p:sp>
        <p:nvSpPr>
          <p:cNvPr id="4" name="object 4"/>
          <p:cNvSpPr txBox="1"/>
          <p:nvPr/>
        </p:nvSpPr>
        <p:spPr>
          <a:xfrm>
            <a:off x="837240" y="1570258"/>
            <a:ext cx="7493128" cy="908665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26105" marR="4607" indent="-414589" defTabSz="829178">
              <a:lnSpc>
                <a:spcPts val="3381"/>
              </a:lnSpc>
              <a:spcBef>
                <a:spcPts val="286"/>
              </a:spcBef>
              <a:buFont typeface="Arial" panose="020B0604020202020204" pitchFamily="34" charset="0"/>
              <a:buChar char="•"/>
              <a:tabLst>
                <a:tab pos="3074868" algn="l"/>
              </a:tabLst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The following properties of SCCs are  true</a:t>
            </a:r>
            <a:r>
              <a:rPr lang="en-US" sz="2902" spc="-5" dirty="0">
                <a:solidFill>
                  <a:srgbClr val="191919"/>
                </a:solidFill>
                <a:latin typeface="DejaVu Serif"/>
                <a:cs typeface="DejaVu Serif"/>
              </a:rPr>
              <a:t>:</a:t>
            </a:r>
            <a:endParaRPr sz="2902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796" y="2594064"/>
            <a:ext cx="7121725" cy="3154651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26105" marR="623035" indent="-414589" defTabSz="829178">
              <a:lnSpc>
                <a:spcPct val="150000"/>
              </a:lnSpc>
              <a:spcBef>
                <a:spcPts val="272"/>
              </a:spcBef>
              <a:buFont typeface="Arial" panose="020B0604020202020204" pitchFamily="34" charset="0"/>
              <a:buChar char="•"/>
            </a:pPr>
            <a:r>
              <a:rPr sz="2539" spc="-36" dirty="0">
                <a:solidFill>
                  <a:srgbClr val="191919"/>
                </a:solidFill>
                <a:latin typeface="DejaVu Serif"/>
                <a:cs typeface="DejaVu Serif"/>
              </a:rPr>
              <a:t>Two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SCCs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₁ and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₂ are either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equal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or 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disjoint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indent="-414589" defTabSz="829178">
              <a:lnSpc>
                <a:spcPct val="150000"/>
              </a:lnSpc>
              <a:spcBef>
                <a:spcPts val="852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Every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node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belongs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exactly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one</a:t>
            </a:r>
            <a:r>
              <a:rPr sz="2539" spc="-50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539" spc="-27" dirty="0">
                <a:solidFill>
                  <a:srgbClr val="FF0000"/>
                </a:solidFill>
                <a:latin typeface="DejaVu Serif"/>
                <a:cs typeface="DejaVu Serif"/>
              </a:rPr>
              <a:t>SCC.</a:t>
            </a:r>
            <a:endParaRPr sz="2539" dirty="0">
              <a:solidFill>
                <a:srgbClr val="FF0000"/>
              </a:solidFill>
              <a:latin typeface="DejaVu Serif"/>
              <a:cs typeface="DejaVu Serif"/>
            </a:endParaRPr>
          </a:p>
          <a:p>
            <a:pPr marL="426105" marR="4607" indent="-414589" defTabSz="829178">
              <a:lnSpc>
                <a:spcPct val="150000"/>
              </a:lnSpc>
              <a:spcBef>
                <a:spcPts val="1106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SCCs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of a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graph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form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partition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of</a:t>
            </a:r>
            <a:r>
              <a:rPr sz="2539" spc="-10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 nodes of the</a:t>
            </a:r>
            <a:r>
              <a:rPr sz="2539" spc="-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793" y="319580"/>
            <a:ext cx="760080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Finding</a:t>
            </a:r>
            <a:r>
              <a:rPr sz="3990" spc="-86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SCCs</a:t>
            </a:r>
            <a:endParaRPr sz="3990"/>
          </a:p>
        </p:txBody>
      </p:sp>
      <p:sp>
        <p:nvSpPr>
          <p:cNvPr id="7" name="object 7"/>
          <p:cNvSpPr txBox="1"/>
          <p:nvPr/>
        </p:nvSpPr>
        <p:spPr>
          <a:xfrm>
            <a:off x="564302" y="1356053"/>
            <a:ext cx="8291788" cy="4777412"/>
          </a:xfrm>
          <a:prstGeom prst="rect">
            <a:avLst/>
          </a:prstGeom>
        </p:spPr>
        <p:txBody>
          <a:bodyPr vert="horz" wrap="square" lIns="0" tIns="35701" rIns="0" bIns="0" rtlCol="0">
            <a:spAutoFit/>
          </a:bodyPr>
          <a:lstStyle/>
          <a:p>
            <a:pPr marL="426105" marR="857393" indent="-414589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Every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graph must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have 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collection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SCCs.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144530" indent="-414589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In the </a:t>
            </a:r>
            <a:r>
              <a:rPr sz="2766" i="1" spc="5" dirty="0">
                <a:solidFill>
                  <a:srgbClr val="191919"/>
                </a:solidFill>
                <a:latin typeface="DejaVu Serif"/>
                <a:cs typeface="DejaVu Serif"/>
              </a:rPr>
              <a:t>undirected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case,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was easy to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find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all the connected components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graph  by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using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DFS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or</a:t>
            </a:r>
            <a:r>
              <a:rPr sz="2766" spc="-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-18" dirty="0">
                <a:solidFill>
                  <a:srgbClr val="191919"/>
                </a:solidFill>
                <a:latin typeface="DejaVu Serif"/>
                <a:cs typeface="DejaVu Serif"/>
              </a:rPr>
              <a:t>BFS.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indent="-414589" algn="just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spc="-9" dirty="0">
                <a:solidFill>
                  <a:srgbClr val="191919"/>
                </a:solidFill>
                <a:latin typeface="DejaVu Serif"/>
                <a:cs typeface="DejaVu Serif"/>
              </a:rPr>
              <a:t>Will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this find all SCCs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directed</a:t>
            </a:r>
            <a:r>
              <a:rPr sz="2766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graph?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464108" indent="-414589" algn="just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b="1" spc="5" dirty="0">
                <a:solidFill>
                  <a:srgbClr val="0000FF"/>
                </a:solidFill>
                <a:latin typeface="DejaVu Serif"/>
                <a:cs typeface="DejaVu Serif"/>
              </a:rPr>
              <a:t>Question: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How can we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determine all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the strongly connected components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directed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graph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?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E8F2D49-F973-4761-9D9B-AFD5BB80B7D3}"/>
              </a:ext>
            </a:extLst>
          </p:cNvPr>
          <p:cNvSpPr txBox="1"/>
          <p:nvPr/>
        </p:nvSpPr>
        <p:spPr>
          <a:xfrm>
            <a:off x="71193" y="2461625"/>
            <a:ext cx="8994286" cy="91867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 defTabSz="829178">
              <a:spcBef>
                <a:spcPts val="91"/>
              </a:spcBef>
            </a:pPr>
            <a:r>
              <a:rPr sz="5894" b="1" spc="-9" dirty="0" err="1">
                <a:solidFill>
                  <a:srgbClr val="0000FF"/>
                </a:solidFill>
                <a:latin typeface="DejaVu Serif"/>
                <a:cs typeface="DejaVu Serif"/>
              </a:rPr>
              <a:t>Kosaraju's</a:t>
            </a:r>
            <a:r>
              <a:rPr sz="5894" b="1" spc="-9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5894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</a:t>
            </a:r>
            <a:endParaRPr sz="5894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0276082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184EA4D-0E97-453C-B50B-E2F551313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26106"/>
              </p:ext>
            </p:extLst>
          </p:nvPr>
        </p:nvGraphicFramePr>
        <p:xfrm>
          <a:off x="192349" y="106680"/>
          <a:ext cx="8759301" cy="664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01">
                  <a:extLst>
                    <a:ext uri="{9D8B030D-6E8A-4147-A177-3AD203B41FA5}">
                      <a16:colId xmlns:a16="http://schemas.microsoft.com/office/drawing/2014/main" val="2464038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procedure </a:t>
                      </a:r>
                      <a:r>
                        <a:rPr lang="en-CA" sz="2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kosarajuSCC</a:t>
                      </a:r>
                      <a:r>
                        <a:rPr lang="en-CA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(graph G):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4306"/>
                  </a:ext>
                </a:extLst>
              </a:tr>
              <a:tr h="42062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each node v in G:  color v gray.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let	L be an empty list.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each 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v in G:  if v is gray: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run	DFS starting at v, appending each node to list L   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when it is colored green.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construct G</a:t>
                      </a:r>
                      <a:r>
                        <a:rPr lang="en-CA" sz="2000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from G.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each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node v in GR:  color v gray.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let	</a:t>
                      </a:r>
                      <a:r>
                        <a:rPr lang="en-CA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scc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be a new array of length n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let	index	= 0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each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node v in L, in reverse order: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if	v is gray: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run DFS on v in GR, setting </a:t>
                      </a:r>
                      <a:r>
                        <a:rPr lang="en-CA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scc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[u] = index  for each    </a:t>
                      </a:r>
                      <a:b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node u colored green this way.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index = index + 1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en-CA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66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165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CE6B19A9-7E2C-4443-B45A-F1AB66A8B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68362"/>
          </a:xfrm>
        </p:spPr>
        <p:txBody>
          <a:bodyPr/>
          <a:lstStyle/>
          <a:p>
            <a:r>
              <a:rPr lang="en-US" altLang="en-US"/>
              <a:t>Transpose of a graph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3D700BB6-D6A0-4EEF-9DBB-01AAF92859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7467600" cy="1176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/>
              <a:t>Given a graph G, we can calculate the transpose of a graph G</a:t>
            </a:r>
            <a:r>
              <a:rPr lang="en-US" altLang="en-US" sz="2600" baseline="30000"/>
              <a:t>R</a:t>
            </a:r>
            <a:r>
              <a:rPr lang="en-US" altLang="en-US" sz="2600"/>
              <a:t> by reversing the direction of all the edges</a:t>
            </a:r>
          </a:p>
        </p:txBody>
      </p:sp>
      <p:grpSp>
        <p:nvGrpSpPr>
          <p:cNvPr id="155652" name="Group 4">
            <a:extLst>
              <a:ext uri="{FF2B5EF4-FFF2-40B4-BE49-F238E27FC236}">
                <a16:creationId xmlns:a16="http://schemas.microsoft.com/office/drawing/2014/main" id="{69C2F76D-FB62-4CE6-B634-88167193091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033713"/>
            <a:ext cx="533400" cy="533400"/>
            <a:chOff x="1824" y="2736"/>
            <a:chExt cx="336" cy="336"/>
          </a:xfrm>
        </p:grpSpPr>
        <p:sp>
          <p:nvSpPr>
            <p:cNvPr id="155653" name="Oval 5">
              <a:extLst>
                <a:ext uri="{FF2B5EF4-FFF2-40B4-BE49-F238E27FC236}">
                  <a16:creationId xmlns:a16="http://schemas.microsoft.com/office/drawing/2014/main" id="{62676D46-1489-45D2-8FAC-1B540B49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54" name="Text Box 6">
              <a:extLst>
                <a:ext uri="{FF2B5EF4-FFF2-40B4-BE49-F238E27FC236}">
                  <a16:creationId xmlns:a16="http://schemas.microsoft.com/office/drawing/2014/main" id="{9854295D-517E-493E-AC78-D68723F07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55655" name="Group 7">
            <a:extLst>
              <a:ext uri="{FF2B5EF4-FFF2-40B4-BE49-F238E27FC236}">
                <a16:creationId xmlns:a16="http://schemas.microsoft.com/office/drawing/2014/main" id="{B51774FB-4ADC-4F05-8636-19DD0DF42C36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795713"/>
            <a:ext cx="533400" cy="533400"/>
            <a:chOff x="1824" y="2736"/>
            <a:chExt cx="336" cy="336"/>
          </a:xfrm>
        </p:grpSpPr>
        <p:sp>
          <p:nvSpPr>
            <p:cNvPr id="155656" name="Oval 8">
              <a:extLst>
                <a:ext uri="{FF2B5EF4-FFF2-40B4-BE49-F238E27FC236}">
                  <a16:creationId xmlns:a16="http://schemas.microsoft.com/office/drawing/2014/main" id="{B82A10B1-75C9-4E20-A375-E9D0C4F4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57" name="Text Box 9">
              <a:extLst>
                <a:ext uri="{FF2B5EF4-FFF2-40B4-BE49-F238E27FC236}">
                  <a16:creationId xmlns:a16="http://schemas.microsoft.com/office/drawing/2014/main" id="{AA2BF50D-4216-4BE2-9B93-818B41714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55658" name="Group 10">
            <a:extLst>
              <a:ext uri="{FF2B5EF4-FFF2-40B4-BE49-F238E27FC236}">
                <a16:creationId xmlns:a16="http://schemas.microsoft.com/office/drawing/2014/main" id="{6AE96979-8287-42CA-954E-127481DA2B7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5243513"/>
            <a:ext cx="533400" cy="533400"/>
            <a:chOff x="1824" y="2736"/>
            <a:chExt cx="336" cy="336"/>
          </a:xfrm>
        </p:grpSpPr>
        <p:sp>
          <p:nvSpPr>
            <p:cNvPr id="155659" name="Oval 11">
              <a:extLst>
                <a:ext uri="{FF2B5EF4-FFF2-40B4-BE49-F238E27FC236}">
                  <a16:creationId xmlns:a16="http://schemas.microsoft.com/office/drawing/2014/main" id="{38F6B6AD-4E64-4D68-9652-1E203DE8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60" name="Text Box 12">
              <a:extLst>
                <a:ext uri="{FF2B5EF4-FFF2-40B4-BE49-F238E27FC236}">
                  <a16:creationId xmlns:a16="http://schemas.microsoft.com/office/drawing/2014/main" id="{0B12029C-FDA2-4A97-95C7-510FBA367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155661" name="Group 13">
            <a:extLst>
              <a:ext uri="{FF2B5EF4-FFF2-40B4-BE49-F238E27FC236}">
                <a16:creationId xmlns:a16="http://schemas.microsoft.com/office/drawing/2014/main" id="{D0383B55-5065-4D58-8445-855EE647B3C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329113"/>
            <a:ext cx="533400" cy="533400"/>
            <a:chOff x="1824" y="2736"/>
            <a:chExt cx="336" cy="336"/>
          </a:xfrm>
        </p:grpSpPr>
        <p:sp>
          <p:nvSpPr>
            <p:cNvPr id="155662" name="Oval 14">
              <a:extLst>
                <a:ext uri="{FF2B5EF4-FFF2-40B4-BE49-F238E27FC236}">
                  <a16:creationId xmlns:a16="http://schemas.microsoft.com/office/drawing/2014/main" id="{71F29592-3387-41C7-82AE-F72E0DB7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63" name="Text Box 15">
              <a:extLst>
                <a:ext uri="{FF2B5EF4-FFF2-40B4-BE49-F238E27FC236}">
                  <a16:creationId xmlns:a16="http://schemas.microsoft.com/office/drawing/2014/main" id="{81FC0B82-1F36-4729-8594-7FFB156D7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155664" name="Group 16">
            <a:extLst>
              <a:ext uri="{FF2B5EF4-FFF2-40B4-BE49-F238E27FC236}">
                <a16:creationId xmlns:a16="http://schemas.microsoft.com/office/drawing/2014/main" id="{9092E64D-4BD8-4950-B272-53A0A7406113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100513"/>
            <a:ext cx="533400" cy="533400"/>
            <a:chOff x="1824" y="2736"/>
            <a:chExt cx="336" cy="336"/>
          </a:xfrm>
        </p:grpSpPr>
        <p:sp>
          <p:nvSpPr>
            <p:cNvPr id="155665" name="Oval 17">
              <a:extLst>
                <a:ext uri="{FF2B5EF4-FFF2-40B4-BE49-F238E27FC236}">
                  <a16:creationId xmlns:a16="http://schemas.microsoft.com/office/drawing/2014/main" id="{2ADA1E31-5389-4212-811F-A13790A6B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66" name="Text Box 18">
              <a:extLst>
                <a:ext uri="{FF2B5EF4-FFF2-40B4-BE49-F238E27FC236}">
                  <a16:creationId xmlns:a16="http://schemas.microsoft.com/office/drawing/2014/main" id="{0C1D6C96-D00F-4CB4-A750-C3A37AAA4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sp>
        <p:nvSpPr>
          <p:cNvPr id="155667" name="Line 19">
            <a:extLst>
              <a:ext uri="{FF2B5EF4-FFF2-40B4-BE49-F238E27FC236}">
                <a16:creationId xmlns:a16="http://schemas.microsoft.com/office/drawing/2014/main" id="{60951380-B21B-4A6A-884F-342B1ACB4B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1600" y="3414713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68" name="Line 20">
            <a:extLst>
              <a:ext uri="{FF2B5EF4-FFF2-40B4-BE49-F238E27FC236}">
                <a16:creationId xmlns:a16="http://schemas.microsoft.com/office/drawing/2014/main" id="{113CD35A-ADC0-40E1-A472-1B08C3582D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356711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69" name="Line 21">
            <a:extLst>
              <a:ext uri="{FF2B5EF4-FFF2-40B4-BE49-F238E27FC236}">
                <a16:creationId xmlns:a16="http://schemas.microsoft.com/office/drawing/2014/main" id="{945845E0-CC5A-489F-B0D6-D8E644565C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24000" y="4100513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70" name="Line 22">
            <a:extLst>
              <a:ext uri="{FF2B5EF4-FFF2-40B4-BE49-F238E27FC236}">
                <a16:creationId xmlns:a16="http://schemas.microsoft.com/office/drawing/2014/main" id="{618722F0-FFE8-4419-A38A-D1FA1080F2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633913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71" name="Line 23">
            <a:extLst>
              <a:ext uri="{FF2B5EF4-FFF2-40B4-BE49-F238E27FC236}">
                <a16:creationId xmlns:a16="http://schemas.microsoft.com/office/drawing/2014/main" id="{9F8E6F78-0F5E-4189-85D5-750125EF15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4329113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55672" name="Group 24">
            <a:extLst>
              <a:ext uri="{FF2B5EF4-FFF2-40B4-BE49-F238E27FC236}">
                <a16:creationId xmlns:a16="http://schemas.microsoft.com/office/drawing/2014/main" id="{160D3CE7-ACD0-4DF8-B3BE-31CB94485820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957513"/>
            <a:ext cx="533400" cy="533400"/>
            <a:chOff x="1824" y="2736"/>
            <a:chExt cx="336" cy="336"/>
          </a:xfrm>
        </p:grpSpPr>
        <p:sp>
          <p:nvSpPr>
            <p:cNvPr id="155673" name="Oval 25">
              <a:extLst>
                <a:ext uri="{FF2B5EF4-FFF2-40B4-BE49-F238E27FC236}">
                  <a16:creationId xmlns:a16="http://schemas.microsoft.com/office/drawing/2014/main" id="{C158D308-E4F0-4EEF-A5E3-77B6B097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74" name="Text Box 26">
              <a:extLst>
                <a:ext uri="{FF2B5EF4-FFF2-40B4-BE49-F238E27FC236}">
                  <a16:creationId xmlns:a16="http://schemas.microsoft.com/office/drawing/2014/main" id="{B6B7C51D-CFD5-46F9-A182-7375476B9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55675" name="Group 27">
            <a:extLst>
              <a:ext uri="{FF2B5EF4-FFF2-40B4-BE49-F238E27FC236}">
                <a16:creationId xmlns:a16="http://schemas.microsoft.com/office/drawing/2014/main" id="{251C7583-52FB-4F4F-8FEE-2931D19700E0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719513"/>
            <a:ext cx="533400" cy="533400"/>
            <a:chOff x="1824" y="2736"/>
            <a:chExt cx="336" cy="336"/>
          </a:xfrm>
        </p:grpSpPr>
        <p:sp>
          <p:nvSpPr>
            <p:cNvPr id="155676" name="Oval 28">
              <a:extLst>
                <a:ext uri="{FF2B5EF4-FFF2-40B4-BE49-F238E27FC236}">
                  <a16:creationId xmlns:a16="http://schemas.microsoft.com/office/drawing/2014/main" id="{CCD279DA-F2AB-4A20-89B7-01C3AC9CB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77" name="Text Box 29">
              <a:extLst>
                <a:ext uri="{FF2B5EF4-FFF2-40B4-BE49-F238E27FC236}">
                  <a16:creationId xmlns:a16="http://schemas.microsoft.com/office/drawing/2014/main" id="{0FB66E0C-E470-4B4A-B653-D38774B40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55678" name="Group 30">
            <a:extLst>
              <a:ext uri="{FF2B5EF4-FFF2-40B4-BE49-F238E27FC236}">
                <a16:creationId xmlns:a16="http://schemas.microsoft.com/office/drawing/2014/main" id="{FAEE084B-34A8-46CE-B4A7-31D220F8C3FE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5167313"/>
            <a:ext cx="533400" cy="533400"/>
            <a:chOff x="1824" y="2736"/>
            <a:chExt cx="336" cy="336"/>
          </a:xfrm>
        </p:grpSpPr>
        <p:sp>
          <p:nvSpPr>
            <p:cNvPr id="155679" name="Oval 31">
              <a:extLst>
                <a:ext uri="{FF2B5EF4-FFF2-40B4-BE49-F238E27FC236}">
                  <a16:creationId xmlns:a16="http://schemas.microsoft.com/office/drawing/2014/main" id="{D6C9DE02-0BDB-4C06-8E79-441F772A8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80" name="Text Box 32">
              <a:extLst>
                <a:ext uri="{FF2B5EF4-FFF2-40B4-BE49-F238E27FC236}">
                  <a16:creationId xmlns:a16="http://schemas.microsoft.com/office/drawing/2014/main" id="{6530F45D-7BFB-4529-A05C-0BFC44BFC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155681" name="Group 33">
            <a:extLst>
              <a:ext uri="{FF2B5EF4-FFF2-40B4-BE49-F238E27FC236}">
                <a16:creationId xmlns:a16="http://schemas.microsoft.com/office/drawing/2014/main" id="{EAC23DB9-96E8-4A9D-AC97-33609862A6FF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4252913"/>
            <a:ext cx="533400" cy="533400"/>
            <a:chOff x="1824" y="2736"/>
            <a:chExt cx="336" cy="336"/>
          </a:xfrm>
        </p:grpSpPr>
        <p:sp>
          <p:nvSpPr>
            <p:cNvPr id="155682" name="Oval 34">
              <a:extLst>
                <a:ext uri="{FF2B5EF4-FFF2-40B4-BE49-F238E27FC236}">
                  <a16:creationId xmlns:a16="http://schemas.microsoft.com/office/drawing/2014/main" id="{B62E662B-6737-4187-957C-479B8F548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83" name="Text Box 35">
              <a:extLst>
                <a:ext uri="{FF2B5EF4-FFF2-40B4-BE49-F238E27FC236}">
                  <a16:creationId xmlns:a16="http://schemas.microsoft.com/office/drawing/2014/main" id="{C6DAF433-CE64-4EB8-8A64-444279B6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155684" name="Group 36">
            <a:extLst>
              <a:ext uri="{FF2B5EF4-FFF2-40B4-BE49-F238E27FC236}">
                <a16:creationId xmlns:a16="http://schemas.microsoft.com/office/drawing/2014/main" id="{5C3A8AE4-055A-4633-90ED-FA6CE91E1853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024313"/>
            <a:ext cx="533400" cy="533400"/>
            <a:chOff x="1824" y="2736"/>
            <a:chExt cx="336" cy="336"/>
          </a:xfrm>
        </p:grpSpPr>
        <p:sp>
          <p:nvSpPr>
            <p:cNvPr id="155685" name="Oval 37">
              <a:extLst>
                <a:ext uri="{FF2B5EF4-FFF2-40B4-BE49-F238E27FC236}">
                  <a16:creationId xmlns:a16="http://schemas.microsoft.com/office/drawing/2014/main" id="{33C30ACE-63D1-48DC-872E-B6D649D6D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86" name="Text Box 38">
              <a:extLst>
                <a:ext uri="{FF2B5EF4-FFF2-40B4-BE49-F238E27FC236}">
                  <a16:creationId xmlns:a16="http://schemas.microsoft.com/office/drawing/2014/main" id="{249CB101-8038-452A-AC12-2D44F354E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sp>
        <p:nvSpPr>
          <p:cNvPr id="155692" name="Line 44">
            <a:extLst>
              <a:ext uri="{FF2B5EF4-FFF2-40B4-BE49-F238E27FC236}">
                <a16:creationId xmlns:a16="http://schemas.microsoft.com/office/drawing/2014/main" id="{E85A642B-1E55-497C-8627-A1FAEE9B59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3186113"/>
            <a:ext cx="6858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3" name="Line 45">
            <a:extLst>
              <a:ext uri="{FF2B5EF4-FFF2-40B4-BE49-F238E27FC236}">
                <a16:creationId xmlns:a16="http://schemas.microsoft.com/office/drawing/2014/main" id="{9908D60B-29C8-4B20-B838-AC733D92A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100513"/>
            <a:ext cx="6096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4" name="Line 46">
            <a:extLst>
              <a:ext uri="{FF2B5EF4-FFF2-40B4-BE49-F238E27FC236}">
                <a16:creationId xmlns:a16="http://schemas.microsoft.com/office/drawing/2014/main" id="{D7007E56-ED08-4AA9-875D-02CC307D4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490913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5" name="Line 47">
            <a:extLst>
              <a:ext uri="{FF2B5EF4-FFF2-40B4-BE49-F238E27FC236}">
                <a16:creationId xmlns:a16="http://schemas.microsoft.com/office/drawing/2014/main" id="{3B890723-3570-477A-BA6B-DBAD76BCE0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4557713"/>
            <a:ext cx="1524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6" name="Line 48">
            <a:extLst>
              <a:ext uri="{FF2B5EF4-FFF2-40B4-BE49-F238E27FC236}">
                <a16:creationId xmlns:a16="http://schemas.microsoft.com/office/drawing/2014/main" id="{6A71EE06-4243-404E-88B1-764D00DFE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252913"/>
            <a:ext cx="7620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7" name="Text Box 49">
            <a:extLst>
              <a:ext uri="{FF2B5EF4-FFF2-40B4-BE49-F238E27FC236}">
                <a16:creationId xmlns:a16="http://schemas.microsoft.com/office/drawing/2014/main" id="{4A8B72B8-D840-4999-B1BA-C1214224C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34791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155698" name="Text Box 50">
            <a:extLst>
              <a:ext uri="{FF2B5EF4-FFF2-40B4-BE49-F238E27FC236}">
                <a16:creationId xmlns:a16="http://schemas.microsoft.com/office/drawing/2014/main" id="{8AB9D968-C435-4A0C-96AD-454B2D2F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2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</a:t>
            </a:r>
            <a:r>
              <a:rPr kumimoji="0" lang="en-US" alt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9" name="Text Box 51">
            <a:extLst>
              <a:ext uri="{FF2B5EF4-FFF2-40B4-BE49-F238E27FC236}">
                <a16:creationId xmlns:a16="http://schemas.microsoft.com/office/drawing/2014/main" id="{25172C05-352C-4520-94CE-9FDF15D30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172200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Running time to calculate G</a:t>
            </a:r>
            <a:r>
              <a:rPr kumimoji="0" lang="en-US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55700" name="Text Box 52">
            <a:extLst>
              <a:ext uri="{FF2B5EF4-FFF2-40B4-BE49-F238E27FC236}">
                <a16:creationId xmlns:a16="http://schemas.microsoft.com/office/drawing/2014/main" id="{171832EE-0D2F-45F8-B05F-C95543E6B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1722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</p:spTree>
    <p:extLst>
      <p:ext uri="{BB962C8B-B14F-4D97-AF65-F5344CB8AC3E}">
        <p14:creationId xmlns:p14="http://schemas.microsoft.com/office/powerpoint/2010/main" val="67368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98" grpId="0"/>
      <p:bldP spid="155699" grpId="0"/>
      <p:bldP spid="15570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C1D9834F-8AB2-4C07-A357-5C4D5A4481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Runtime?</a:t>
            </a:r>
          </a:p>
        </p:txBody>
      </p:sp>
      <p:sp>
        <p:nvSpPr>
          <p:cNvPr id="162821" name="Text Box 5">
            <a:extLst>
              <a:ext uri="{FF2B5EF4-FFF2-40B4-BE49-F238E27FC236}">
                <a16:creationId xmlns:a16="http://schemas.microsoft.com/office/drawing/2014/main" id="{2ACDC2DF-06A0-4AAB-91F1-7F2A37D82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105646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2" name="Text Box 6">
            <a:extLst>
              <a:ext uri="{FF2B5EF4-FFF2-40B4-BE49-F238E27FC236}">
                <a16:creationId xmlns:a16="http://schemas.microsoft.com/office/drawing/2014/main" id="{2AFE806D-73FA-4B84-A2C7-FD8C9B43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007520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3" name="Text Box 7">
            <a:extLst>
              <a:ext uri="{FF2B5EF4-FFF2-40B4-BE49-F238E27FC236}">
                <a16:creationId xmlns:a16="http://schemas.microsoft.com/office/drawing/2014/main" id="{55EEC3BD-5B49-4202-BDDE-7EC5FA121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581402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4" name="Text Box 8">
            <a:extLst>
              <a:ext uri="{FF2B5EF4-FFF2-40B4-BE49-F238E27FC236}">
                <a16:creationId xmlns:a16="http://schemas.microsoft.com/office/drawing/2014/main" id="{7F46770C-6493-4EE2-B175-879BECBE6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784" y="5805063"/>
            <a:ext cx="274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5" name="Text Box 9">
            <a:extLst>
              <a:ext uri="{FF2B5EF4-FFF2-40B4-BE49-F238E27FC236}">
                <a16:creationId xmlns:a16="http://schemas.microsoft.com/office/drawing/2014/main" id="{133DE3FD-F5DE-48D9-8EBB-0F1B8A46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516616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O(|V|)</a:t>
            </a:r>
          </a:p>
        </p:txBody>
      </p:sp>
      <p:sp>
        <p:nvSpPr>
          <p:cNvPr id="162826" name="Text Box 10">
            <a:extLst>
              <a:ext uri="{FF2B5EF4-FFF2-40B4-BE49-F238E27FC236}">
                <a16:creationId xmlns:a16="http://schemas.microsoft.com/office/drawing/2014/main" id="{CDF57108-A15A-41F4-AAFA-FCD66CC33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217476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O(|V|)</a:t>
            </a:r>
          </a:p>
        </p:txBody>
      </p:sp>
      <p:pic>
        <p:nvPicPr>
          <p:cNvPr id="162827" name="Picture 11">
            <a:extLst>
              <a:ext uri="{FF2B5EF4-FFF2-40B4-BE49-F238E27FC236}">
                <a16:creationId xmlns:a16="http://schemas.microsoft.com/office/drawing/2014/main" id="{91FD27FA-995F-4EC0-A104-B0EBB4875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68317"/>
            <a:ext cx="6873784" cy="346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3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1" grpId="0"/>
      <p:bldP spid="162822" grpId="0"/>
      <p:bldP spid="162823" grpId="0"/>
      <p:bldP spid="162824" grpId="0"/>
      <p:bldP spid="162825" grpId="0"/>
      <p:bldP spid="16282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650" y="534936"/>
            <a:ext cx="7730365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Strongly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/>
          </a:p>
        </p:txBody>
      </p:sp>
      <p:sp>
        <p:nvSpPr>
          <p:cNvPr id="3" name="object 3"/>
          <p:cNvSpPr txBox="1"/>
          <p:nvPr/>
        </p:nvSpPr>
        <p:spPr>
          <a:xfrm>
            <a:off x="538965" y="1691179"/>
            <a:ext cx="148561" cy="20234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defTabSz="829178">
              <a:spcBef>
                <a:spcPts val="109"/>
              </a:spcBef>
              <a:defRPr/>
            </a:pPr>
            <a:r>
              <a:rPr sz="1224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2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965" y="2261239"/>
            <a:ext cx="148561" cy="20234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defTabSz="829178">
              <a:spcBef>
                <a:spcPts val="109"/>
              </a:spcBef>
              <a:defRPr/>
            </a:pPr>
            <a:r>
              <a:rPr sz="1224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2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965" y="3658175"/>
            <a:ext cx="148561" cy="20234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defTabSz="829178">
              <a:spcBef>
                <a:spcPts val="109"/>
              </a:spcBef>
              <a:defRPr/>
            </a:pPr>
            <a:r>
              <a:rPr sz="1224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2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117" y="1425612"/>
            <a:ext cx="7239192" cy="2992156"/>
          </a:xfrm>
          <a:prstGeom prst="rect">
            <a:avLst/>
          </a:prstGeom>
        </p:spPr>
        <p:txBody>
          <a:bodyPr vert="horz" wrap="square" lIns="0" tIns="159502" rIns="0" bIns="0" rtlCol="0">
            <a:spAutoFit/>
          </a:bodyPr>
          <a:lstStyle/>
          <a:p>
            <a:pPr marL="11516" defTabSz="829178">
              <a:spcBef>
                <a:spcPts val="1256"/>
              </a:spcBef>
              <a:defRPr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) be 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directed</a:t>
            </a:r>
            <a:r>
              <a:rPr sz="2766" spc="-7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4607" defTabSz="829178">
              <a:lnSpc>
                <a:spcPct val="98100"/>
              </a:lnSpc>
              <a:spcBef>
                <a:spcPts val="1233"/>
              </a:spcBef>
              <a:defRPr/>
            </a:pPr>
            <a:r>
              <a:rPr sz="2766" spc="-18" dirty="0">
                <a:solidFill>
                  <a:srgbClr val="191919"/>
                </a:solidFill>
                <a:latin typeface="DejaVu Serif"/>
                <a:cs typeface="DejaVu Serif"/>
              </a:rPr>
              <a:t>Two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766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are called </a:t>
            </a:r>
            <a:r>
              <a:rPr sz="2766" b="1" spc="5" dirty="0">
                <a:solidFill>
                  <a:srgbClr val="0000FF"/>
                </a:solidFill>
                <a:latin typeface="DejaVu Serif"/>
                <a:cs typeface="DejaVu Serif"/>
              </a:rPr>
              <a:t>strongly  </a:t>
            </a:r>
            <a:r>
              <a:rPr sz="2766" b="1" spc="9" dirty="0">
                <a:solidFill>
                  <a:srgbClr val="0000FF"/>
                </a:solidFill>
                <a:latin typeface="DejaVu Serif"/>
                <a:cs typeface="DejaVu Serif"/>
              </a:rPr>
              <a:t>connected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iff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is reachable from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766" i="1" spc="-8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and 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is reachable from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lnSpc>
                <a:spcPts val="3291"/>
              </a:lnSpc>
              <a:spcBef>
                <a:spcPts val="1179"/>
              </a:spcBef>
              <a:defRPr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b="1" spc="5" dirty="0">
                <a:solidFill>
                  <a:srgbClr val="0000FF"/>
                </a:solidFill>
                <a:latin typeface="DejaVu Serif"/>
                <a:cs typeface="DejaVu Serif"/>
              </a:rPr>
              <a:t>strongly </a:t>
            </a:r>
            <a:r>
              <a:rPr sz="2766" b="1" spc="9" dirty="0">
                <a:solidFill>
                  <a:srgbClr val="0000FF"/>
                </a:solidFill>
                <a:latin typeface="DejaVu Serif"/>
                <a:cs typeface="DejaVu Serif"/>
              </a:rPr>
              <a:t>connected component</a:t>
            </a:r>
            <a:r>
              <a:rPr sz="2766" b="1" spc="-68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(or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lnSpc>
                <a:spcPts val="3291"/>
              </a:lnSpc>
              <a:defRPr/>
            </a:pPr>
            <a:r>
              <a:rPr sz="2766" b="1" spc="14" dirty="0">
                <a:solidFill>
                  <a:srgbClr val="0000FF"/>
                </a:solidFill>
                <a:latin typeface="DejaVu Serif"/>
                <a:cs typeface="DejaVu Serif"/>
              </a:rPr>
              <a:t>SCC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set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⊆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such</a:t>
            </a:r>
            <a:r>
              <a:rPr sz="2766" spc="-82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that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552" y="4630157"/>
            <a:ext cx="133014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1088" spc="204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088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552" y="5116148"/>
            <a:ext cx="133014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1088" spc="204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088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5552" y="5962602"/>
            <a:ext cx="133014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1088" spc="204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088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7703" y="4408813"/>
            <a:ext cx="6939190" cy="2209055"/>
          </a:xfrm>
          <a:prstGeom prst="rect">
            <a:avLst/>
          </a:prstGeom>
        </p:spPr>
        <p:txBody>
          <a:bodyPr vert="horz" wrap="square" lIns="0" tIns="125528" rIns="0" bIns="0" rtlCol="0">
            <a:spAutoFit/>
          </a:bodyPr>
          <a:lstStyle/>
          <a:p>
            <a:pPr marL="11516" defTabSz="829178">
              <a:spcBef>
                <a:spcPts val="988"/>
              </a:spcBef>
              <a:defRPr/>
            </a:pP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is not</a:t>
            </a:r>
            <a:r>
              <a:rPr sz="2448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448" spc="-63" dirty="0">
                <a:solidFill>
                  <a:srgbClr val="191919"/>
                </a:solidFill>
                <a:latin typeface="DejaVu Serif"/>
                <a:cs typeface="DejaVu Serif"/>
              </a:rPr>
              <a:t>empty.</a:t>
            </a:r>
            <a:endParaRPr sz="2448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1045110" defTabSz="829178">
              <a:lnSpc>
                <a:spcPts val="2838"/>
              </a:lnSpc>
              <a:spcBef>
                <a:spcPts val="1075"/>
              </a:spcBef>
              <a:defRPr/>
            </a:pPr>
            <a:r>
              <a:rPr sz="2448" spc="-54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448" i="1" spc="-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strongly  connected.</a:t>
            </a:r>
            <a:endParaRPr sz="2448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4607" defTabSz="829178">
              <a:lnSpc>
                <a:spcPts val="2838"/>
              </a:lnSpc>
              <a:spcBef>
                <a:spcPts val="988"/>
              </a:spcBef>
              <a:defRPr/>
            </a:pPr>
            <a:r>
              <a:rPr sz="2448" spc="-54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5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448" i="1" spc="-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not  strongly</a:t>
            </a:r>
            <a:r>
              <a:rPr sz="2448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connected.</a:t>
            </a:r>
            <a:endParaRPr sz="244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15561"/>
          </a:xfrm>
          <a:custGeom>
            <a:avLst/>
            <a:gdLst/>
            <a:ahLst/>
            <a:cxnLst/>
            <a:rect l="l" t="t" r="r" b="b"/>
            <a:pathLst>
              <a:path w="1409700" h="2994660">
                <a:moveTo>
                  <a:pt x="1409700" y="0"/>
                </a:moveTo>
                <a:lnTo>
                  <a:pt x="0" y="299466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299" y="195426"/>
            <a:ext cx="6933460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b="1" spc="-5" dirty="0">
                <a:solidFill>
                  <a:srgbClr val="191919"/>
                </a:solidFill>
              </a:rPr>
              <a:t>Condensation</a:t>
            </a:r>
            <a:r>
              <a:rPr b="1" spc="-73" dirty="0">
                <a:solidFill>
                  <a:srgbClr val="191919"/>
                </a:solidFill>
              </a:rPr>
              <a:t> </a:t>
            </a:r>
            <a:r>
              <a:rPr b="1" spc="-5" dirty="0">
                <a:solidFill>
                  <a:srgbClr val="191919"/>
                </a:solidFill>
              </a:rPr>
              <a:t>Graphs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3930" y="1069643"/>
            <a:ext cx="8476140" cy="5175633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491749" marR="103647" indent="-457200" defTabSz="829178">
              <a:lnSpc>
                <a:spcPct val="972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965279" algn="l"/>
              </a:tabLst>
              <a:defRPr/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condensation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directed graph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is the directed</a:t>
            </a:r>
            <a:r>
              <a:rPr sz="28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graph</a:t>
            </a:r>
            <a:r>
              <a:rPr sz="2800" spc="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SCC</a:t>
            </a:r>
            <a:r>
              <a:rPr lang="en-US"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whose nodes  are the SCCs of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whose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edges are  defined as</a:t>
            </a:r>
            <a:r>
              <a:rPr sz="2800" spc="-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follows: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256435" defTabSz="829178">
              <a:lnSpc>
                <a:spcPts val="3432"/>
              </a:lnSpc>
              <a:spcBef>
                <a:spcPts val="600"/>
              </a:spcBef>
              <a:spcAft>
                <a:spcPts val="1200"/>
              </a:spcAft>
              <a:tabLst>
                <a:tab pos="6138795" algn="l"/>
              </a:tabLst>
              <a:defRPr/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₁,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₂) is an edge</a:t>
            </a:r>
            <a:r>
              <a:rPr sz="28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8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SCC</a:t>
            </a:r>
            <a:r>
              <a:rPr lang="en-US"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 err="1">
                <a:solidFill>
                  <a:srgbClr val="191919"/>
                </a:solidFill>
                <a:latin typeface="DejaVu Serif"/>
                <a:cs typeface="DejaVu Serif"/>
              </a:rPr>
              <a:t>iff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57199" defTabSz="829178">
              <a:lnSpc>
                <a:spcPts val="3432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∃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₁,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₂.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is an edge in</a:t>
            </a:r>
            <a:r>
              <a:rPr sz="2800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91749" marR="541269" indent="-457200" defTabSz="829178">
              <a:lnSpc>
                <a:spcPct val="973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533415" algn="l"/>
                <a:tab pos="6538988" algn="l"/>
              </a:tabLst>
              <a:defRPr/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 other words, if there is</a:t>
            </a:r>
            <a:r>
              <a:rPr sz="2800" spc="8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</a:t>
            </a:r>
            <a:r>
              <a:rPr sz="2800" spc="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</a:t>
            </a:r>
            <a:r>
              <a:rPr lang="en-US" sz="28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800" spc="-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 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node in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₁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node in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₂,  there is an edge</a:t>
            </a:r>
            <a:r>
              <a:rPr sz="2800" spc="32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800" spc="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baseline="31531" dirty="0">
                <a:solidFill>
                  <a:srgbClr val="191919"/>
                </a:solidFill>
                <a:latin typeface="DejaVu Serif"/>
                <a:cs typeface="DejaVu Serif"/>
              </a:rPr>
              <a:t>SCC</a:t>
            </a:r>
            <a:r>
              <a:rPr lang="en-US" sz="2400" i="1" baseline="3153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₁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800" spc="-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₂.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91749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017862" algn="l"/>
              </a:tabLst>
              <a:defRPr/>
            </a:pP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Theorem:</a:t>
            </a:r>
            <a:r>
              <a:rPr sz="2800" b="1" i="1" spc="-68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baseline="31531" dirty="0">
                <a:solidFill>
                  <a:srgbClr val="191919"/>
                </a:solidFill>
                <a:latin typeface="DejaVu Serif"/>
                <a:cs typeface="DejaVu Serif"/>
              </a:rPr>
              <a:t>SCC	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DAG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for any graph</a:t>
            </a:r>
            <a:r>
              <a:rPr sz="2800" spc="-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687" y="2892337"/>
            <a:ext cx="7601958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  <a:tabLst>
                <a:tab pos="1563346" algn="l"/>
              </a:tabLst>
            </a:pPr>
            <a:r>
              <a:rPr sz="2902" dirty="0">
                <a:solidFill>
                  <a:srgbClr val="191919"/>
                </a:solidFill>
              </a:rPr>
              <a:t>How</a:t>
            </a:r>
            <a:r>
              <a:rPr sz="2902" spc="-9" dirty="0">
                <a:solidFill>
                  <a:srgbClr val="191919"/>
                </a:solidFill>
              </a:rPr>
              <a:t> </a:t>
            </a:r>
            <a:r>
              <a:rPr sz="2902" dirty="0">
                <a:solidFill>
                  <a:srgbClr val="191919"/>
                </a:solidFill>
              </a:rPr>
              <a:t>do	we </a:t>
            </a:r>
            <a:r>
              <a:rPr sz="2902" spc="-5" dirty="0">
                <a:solidFill>
                  <a:srgbClr val="191919"/>
                </a:solidFill>
              </a:rPr>
              <a:t>find all the SCCs of </a:t>
            </a:r>
            <a:r>
              <a:rPr sz="2902" dirty="0">
                <a:solidFill>
                  <a:srgbClr val="191919"/>
                </a:solidFill>
              </a:rPr>
              <a:t>a</a:t>
            </a:r>
            <a:r>
              <a:rPr sz="2902" spc="-27" dirty="0">
                <a:solidFill>
                  <a:srgbClr val="191919"/>
                </a:solidFill>
              </a:rPr>
              <a:t> </a:t>
            </a:r>
            <a:r>
              <a:rPr sz="2902" spc="-5" dirty="0">
                <a:solidFill>
                  <a:srgbClr val="191919"/>
                </a:solidFill>
              </a:rPr>
              <a:t>graph?</a:t>
            </a:r>
            <a:endParaRPr sz="2902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5468"/>
              </p:ext>
            </p:extLst>
          </p:nvPr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</a:t>
                      </a: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    </a:t>
                      </a: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42296"/>
              </p:ext>
            </p:extLst>
          </p:nvPr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</a:t>
                      </a: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    </a:t>
                      </a: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etwor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45902D-8BCA-4596-9829-0D7D1289C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3879FED-67F8-481C-84BD-042483293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{0F639CF4-E2C6-42B0-8C29-6D40D655C04F}tf10001108_win32</Template>
  <TotalTime>8502</TotalTime>
  <Words>4161</Words>
  <Application>Microsoft Office PowerPoint</Application>
  <PresentationFormat>On-screen Show (4:3)</PresentationFormat>
  <Paragraphs>2243</Paragraphs>
  <Slides>209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209</vt:i4>
      </vt:variant>
    </vt:vector>
  </HeadingPairs>
  <TitlesOfParts>
    <vt:vector size="225" baseType="lpstr">
      <vt:lpstr>SimSun</vt:lpstr>
      <vt:lpstr>Arial</vt:lpstr>
      <vt:lpstr>Calibri</vt:lpstr>
      <vt:lpstr>Calibri Light</vt:lpstr>
      <vt:lpstr>Courier New</vt:lpstr>
      <vt:lpstr>DejaVu Math TeX Gyre</vt:lpstr>
      <vt:lpstr>DejaVu Serif</vt:lpstr>
      <vt:lpstr>MTSYN</vt:lpstr>
      <vt:lpstr>Segoe UI</vt:lpstr>
      <vt:lpstr>Segoe UI Light</vt:lpstr>
      <vt:lpstr>Times New Roman</vt:lpstr>
      <vt:lpstr>Wingdings</vt:lpstr>
      <vt:lpstr>WelcomeDoc</vt:lpstr>
      <vt:lpstr>Office Theme</vt:lpstr>
      <vt:lpstr>1_Office Theme</vt:lpstr>
      <vt:lpstr>Network</vt:lpstr>
      <vt:lpstr>ECEG-5193:  Algorithm Analysis and Design</vt:lpstr>
      <vt:lpstr>Connected Components</vt:lpstr>
      <vt:lpstr>PowerPoint Presentation</vt:lpstr>
      <vt:lpstr>PowerPoint Presentation</vt:lpstr>
      <vt:lpstr>Connected Components</vt:lpstr>
      <vt:lpstr>Properties of Connected Components</vt:lpstr>
      <vt:lpstr>Finding Connected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the Runtime</vt:lpstr>
      <vt:lpstr>Strongly Connected Components</vt:lpstr>
      <vt:lpstr>Strongly connected</vt:lpstr>
      <vt:lpstr>Directed Connectivity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Strongly Connected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SCCs</vt:lpstr>
      <vt:lpstr>Finding SCCs</vt:lpstr>
      <vt:lpstr>PowerPoint Presentation</vt:lpstr>
      <vt:lpstr>PowerPoint Presentation</vt:lpstr>
      <vt:lpstr>Transpose of a graph</vt:lpstr>
      <vt:lpstr>Runtime?</vt:lpstr>
      <vt:lpstr>Strongly Connected Components</vt:lpstr>
      <vt:lpstr>PowerPoint Presentation</vt:lpstr>
      <vt:lpstr>PowerPoint Presentation</vt:lpstr>
      <vt:lpstr>Condensation Graphs</vt:lpstr>
      <vt:lpstr>How do we find all the SCCs of a graph?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Progress!</vt:lpstr>
      <vt:lpstr>Making Progress!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Proving Correctness</vt:lpstr>
      <vt:lpstr>Kosaraju's Algorithm Runtime</vt:lpstr>
      <vt:lpstr>Why all this matters</vt:lpstr>
      <vt:lpstr>SCCs and DAGs</vt:lpstr>
      <vt:lpstr>Condensation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Amazing Result</vt:lpstr>
      <vt:lpstr>Conclusion</vt:lpstr>
      <vt:lpstr>An Amazing Result</vt:lpstr>
      <vt:lpstr>SCCs and DAGs</vt:lpstr>
      <vt:lpstr>SCCs and DAGs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Tesfamichael Gebrehiwet</dc:creator>
  <cp:keywords/>
  <cp:lastModifiedBy>Tesfamichael Gebrehiwet</cp:lastModifiedBy>
  <cp:revision>211</cp:revision>
  <dcterms:created xsi:type="dcterms:W3CDTF">2021-10-24T06:23:43Z</dcterms:created>
  <dcterms:modified xsi:type="dcterms:W3CDTF">2022-01-21T09:33:51Z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